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8" r:id="rId2"/>
    <p:sldId id="284" r:id="rId3"/>
    <p:sldId id="318" r:id="rId4"/>
    <p:sldId id="340" r:id="rId5"/>
    <p:sldId id="323" r:id="rId6"/>
    <p:sldId id="342" r:id="rId7"/>
    <p:sldId id="343" r:id="rId8"/>
    <p:sldId id="344" r:id="rId9"/>
    <p:sldId id="345" r:id="rId10"/>
    <p:sldId id="346" r:id="rId11"/>
    <p:sldId id="347" r:id="rId12"/>
    <p:sldId id="349" r:id="rId13"/>
  </p:sldIdLst>
  <p:sldSz cx="9906000" cy="6858000" type="A4"/>
  <p:notesSz cx="6797675" cy="9926638"/>
  <p:embeddedFontLst>
    <p:embeddedFont>
      <p:font typeface="나눔고딕 Bold" panose="020B0600000101010101" charset="-127"/>
      <p:bold r:id="rId16"/>
    </p:embeddedFont>
    <p:embeddedFont>
      <p:font typeface="ＭＳ Ｐゴシック" panose="020B0600070205080204" pitchFamily="34" charset="-128"/>
      <p:regular r:id="rId17"/>
    </p:embeddedFont>
    <p:embeddedFont>
      <p:font typeface="Palatino Linotype" panose="020405020505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맑은 고딕" panose="020B0503020000020004" pitchFamily="50" charset="-127"/>
      <p:regular r:id="rId26"/>
      <p:bold r:id="rId27"/>
    </p:embeddedFont>
    <p:embeddedFont>
      <p:font typeface="Yoon 2002_TT" panose="020B0600000101010101" charset="-127"/>
      <p:regular r:id="rId28"/>
    </p:embeddedFont>
    <p:embeddedFont>
      <p:font typeface="Arial Unicode MS" panose="020B0604020202020204" pitchFamily="50" charset="-127"/>
      <p:regular r:id="rId29"/>
    </p:embeddedFont>
    <p:embeddedFont>
      <p:font typeface="나눔고딕" panose="020B0600000101010101" charset="-127"/>
      <p:regular r:id="rId30"/>
      <p:bold r:id="rId31"/>
    </p:embeddedFont>
    <p:embeddedFont>
      <p:font typeface="나눔고딕 ExtraBold" panose="020B0600000101010101" charset="-127"/>
      <p:bold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777777"/>
    <a:srgbClr val="0D2F87"/>
    <a:srgbClr val="D60093"/>
    <a:srgbClr val="3E403F"/>
    <a:srgbClr val="F5F5F5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0488" autoAdjust="0"/>
  </p:normalViewPr>
  <p:slideViewPr>
    <p:cSldViewPr>
      <p:cViewPr varScale="1">
        <p:scale>
          <a:sx n="94" d="100"/>
          <a:sy n="94" d="100"/>
        </p:scale>
        <p:origin x="-33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30" y="-114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customXml" Target="../customXml/item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142A4-9C53-4093-953A-C9DDBD450C2B}" type="datetimeFigureOut">
              <a:rPr lang="ko-KR" altLang="en-US" smtClean="0"/>
              <a:t>2015-10-07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361D-7A7B-4DAD-B4AD-B6036BE9E4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2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CCF72-F4C0-4B2F-80EA-A8524D9CEB4C}" type="datetimeFigureOut">
              <a:rPr lang="ko-KR" altLang="en-US" smtClean="0"/>
              <a:pPr/>
              <a:t>2015-10-07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7FD7-31C8-4ABB-91B1-F006B3182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50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07FD7-31C8-4ABB-91B1-F006B31822C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5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01_작업폴더\00_제안서\16_기상청제안서 2015\발표자료목차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7113" cy="68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3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3"/>
          <p:cNvSpPr>
            <a:spLocks noGrp="1"/>
          </p:cNvSpPr>
          <p:nvPr>
            <p:ph type="title"/>
          </p:nvPr>
        </p:nvSpPr>
        <p:spPr>
          <a:xfrm>
            <a:off x="345656" y="187200"/>
            <a:ext cx="4210160" cy="492443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prstMaterial="softEdge">
              <a:bevelB w="6350" h="82550"/>
            </a:sp3d>
          </a:bodyPr>
          <a:lstStyle>
            <a:lvl1pPr marL="246063" indent="-246063" algn="l" rtl="0" fontAlgn="base" latinLnBrk="1">
              <a:spcBef>
                <a:spcPts val="0"/>
              </a:spcBef>
              <a:spcAft>
                <a:spcPts val="500"/>
              </a:spcAft>
              <a:buFont typeface="+mj-lt"/>
              <a:buNone/>
              <a:defRPr kumimoji="1" lang="ko-KR" altLang="en-US" sz="3200" kern="1200" dirty="0">
                <a:ln w="15875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tx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50000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5" name="바닥글 개체 틀 4"/>
          <p:cNvSpPr txBox="1">
            <a:spLocks/>
          </p:cNvSpPr>
          <p:nvPr userDrawn="1"/>
        </p:nvSpPr>
        <p:spPr>
          <a:xfrm>
            <a:off x="3384550" y="6545238"/>
            <a:ext cx="3136900" cy="268139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lvl1pPr>
              <a:defRPr sz="1050">
                <a:latin typeface="바탕체" pitchFamily="17" charset="-127"/>
                <a:ea typeface="바탕체" pitchFamily="17" charset="-127"/>
              </a:defRPr>
            </a:lvl1pPr>
          </a:lstStyle>
          <a:p>
            <a:pPr marL="0" marR="0" lvl="0" indent="0" algn="ctr" defTabSz="9905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8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fld id="{3EEBBA46-D8B2-4C7F-8198-519BF7CCA23E}" type="slidenum">
              <a:rPr kumimoji="0" lang="ko-KR" altLang="en-US" sz="1083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pPr marL="0" marR="0" lvl="0" indent="0" algn="ctr" defTabSz="9905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ko-KR" altLang="en-US" sz="108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endParaRPr kumimoji="0" lang="ko-KR" altLang="en-US" sz="108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" y="6576240"/>
            <a:ext cx="972000" cy="227705"/>
          </a:xfrm>
          <a:prstGeom prst="rect">
            <a:avLst/>
          </a:prstGeom>
        </p:spPr>
      </p:pic>
      <p:grpSp>
        <p:nvGrpSpPr>
          <p:cNvPr id="37" name="그룹 366"/>
          <p:cNvGrpSpPr>
            <a:grpSpLocks/>
          </p:cNvGrpSpPr>
          <p:nvPr userDrawn="1"/>
        </p:nvGrpSpPr>
        <p:grpSpPr bwMode="auto">
          <a:xfrm>
            <a:off x="4584258" y="6643074"/>
            <a:ext cx="720000" cy="57264"/>
            <a:chOff x="-4252971" y="10390790"/>
            <a:chExt cx="794093" cy="45456"/>
          </a:xfrm>
        </p:grpSpPr>
        <p:sp>
          <p:nvSpPr>
            <p:cNvPr id="38" name="타원 37"/>
            <p:cNvSpPr/>
            <p:nvPr/>
          </p:nvSpPr>
          <p:spPr>
            <a:xfrm>
              <a:off x="-3560198" y="10390790"/>
              <a:ext cx="45595" cy="454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9" name="타원 38"/>
            <p:cNvSpPr/>
            <p:nvPr/>
          </p:nvSpPr>
          <p:spPr>
            <a:xfrm>
              <a:off x="-3504473" y="10390790"/>
              <a:ext cx="45595" cy="454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40" name="타원 39"/>
            <p:cNvSpPr/>
            <p:nvPr/>
          </p:nvSpPr>
          <p:spPr>
            <a:xfrm>
              <a:off x="-4252971" y="10390790"/>
              <a:ext cx="45595" cy="454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41" name="타원 40"/>
            <p:cNvSpPr/>
            <p:nvPr/>
          </p:nvSpPr>
          <p:spPr>
            <a:xfrm>
              <a:off x="-4195979" y="10390790"/>
              <a:ext cx="45595" cy="454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" y="6461283"/>
            <a:ext cx="1225290" cy="35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9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2015-10-07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19"/>
            <a:ext cx="990059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90570" rtl="0" eaLnBrk="1" latinLnBrk="1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1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1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1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1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1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jpeg"/><Relationship Id="rId38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jpe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8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6908" y="980660"/>
            <a:ext cx="8784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2014-2015</a:t>
            </a:r>
          </a:p>
          <a:p>
            <a:pPr algn="ctr">
              <a:defRPr/>
            </a:pPr>
            <a:r>
              <a:rPr lang="en-US" altLang="ko-KR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GISC Seoul</a:t>
            </a:r>
          </a:p>
          <a:p>
            <a:pPr algn="ctr">
              <a:defRPr/>
            </a:pPr>
            <a:r>
              <a:rPr lang="en-US" altLang="ko-KR" sz="6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Operation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95333" y="4961048"/>
            <a:ext cx="63369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smtClean="0">
                <a:latin typeface="나눔고딕 ExtraBold" pitchFamily="50" charset="-127"/>
                <a:ea typeface="나눔고딕 ExtraBold" pitchFamily="50" charset="-127"/>
              </a:rPr>
              <a:t>2015.10. </a:t>
            </a:r>
          </a:p>
          <a:p>
            <a:endParaRPr lang="en-US" altLang="ko-KR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CHOI </a:t>
            </a:r>
            <a:r>
              <a:rPr lang="en-US" altLang="ko-KR" dirty="0" err="1" smtClean="0">
                <a:latin typeface="나눔고딕 ExtraBold" pitchFamily="50" charset="-127"/>
                <a:ea typeface="나눔고딕 ExtraBold" pitchFamily="50" charset="-127"/>
              </a:rPr>
              <a:t>Chulwoon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  / Associate Director, ICT division of KMA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56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Service of GEOSS Metadata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60" name="Text Box 514"/>
          <p:cNvSpPr txBox="1">
            <a:spLocks noChangeArrowheads="1"/>
          </p:cNvSpPr>
          <p:nvPr/>
        </p:nvSpPr>
        <p:spPr bwMode="auto">
          <a:xfrm>
            <a:off x="623594" y="1346383"/>
            <a:ext cx="7281816" cy="2035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l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Provide separate searching result.</a:t>
            </a:r>
          </a:p>
        </p:txBody>
      </p:sp>
      <p:sp>
        <p:nvSpPr>
          <p:cNvPr id="61" name="Rectangle 494"/>
          <p:cNvSpPr>
            <a:spLocks noChangeArrowheads="1"/>
          </p:cNvSpPr>
          <p:nvPr/>
        </p:nvSpPr>
        <p:spPr bwMode="auto">
          <a:xfrm>
            <a:off x="488380" y="980660"/>
            <a:ext cx="3137630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Searching Result]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3512800" y="980660"/>
            <a:ext cx="5989638" cy="5376862"/>
            <a:chOff x="-1111459" y="-352472"/>
            <a:chExt cx="5989638" cy="5376862"/>
          </a:xfrm>
        </p:grpSpPr>
        <p:sp>
          <p:nvSpPr>
            <p:cNvPr id="34" name="직사각형 33"/>
            <p:cNvSpPr/>
            <p:nvPr/>
          </p:nvSpPr>
          <p:spPr bwMode="auto">
            <a:xfrm>
              <a:off x="-1111459" y="-352472"/>
              <a:ext cx="5989638" cy="53768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-1111459" y="-352472"/>
              <a:ext cx="5989638" cy="5376862"/>
              <a:chOff x="2367181" y="1883569"/>
              <a:chExt cx="5989638" cy="5376862"/>
            </a:xfrm>
          </p:grpSpPr>
          <p:sp>
            <p:nvSpPr>
              <p:cNvPr id="37" name="사다리꼴 36"/>
              <p:cNvSpPr/>
              <p:nvPr/>
            </p:nvSpPr>
            <p:spPr bwMode="auto">
              <a:xfrm rot="5280000">
                <a:off x="706631" y="3698661"/>
                <a:ext cx="3889241" cy="396815"/>
              </a:xfrm>
              <a:prstGeom prst="trapezoid">
                <a:avLst>
                  <a:gd name="adj" fmla="val 68479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>
                <a:outerShdw blurRad="114300" dist="38100" dir="10800000" sx="105000" sy="105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82563" marR="0" lvl="0" indent="-18256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사다리꼴 37"/>
              <p:cNvSpPr/>
              <p:nvPr/>
            </p:nvSpPr>
            <p:spPr bwMode="auto">
              <a:xfrm rot="120000" flipV="1">
                <a:off x="2433687" y="1971080"/>
                <a:ext cx="3864729" cy="396815"/>
              </a:xfrm>
              <a:prstGeom prst="trapezoid">
                <a:avLst>
                  <a:gd name="adj" fmla="val 68479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>
                <a:outerShdw blurRad="114300" dist="38100" dir="16200000" sx="105000" sy="105000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82563" marR="0" lvl="0" indent="-18256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 bwMode="auto">
              <a:xfrm>
                <a:off x="2367181" y="1883569"/>
                <a:ext cx="5989638" cy="5376862"/>
              </a:xfrm>
              <a:prstGeom prst="rect">
                <a:avLst/>
              </a:prstGeom>
              <a:gradFill>
                <a:gsLst>
                  <a:gs pos="0">
                    <a:srgbClr val="F8F8F8">
                      <a:lumMod val="100000"/>
                    </a:srgbClr>
                  </a:gs>
                  <a:gs pos="74000">
                    <a:sysClr val="window" lastClr="FFFFFF">
                      <a:alpha val="44000"/>
                    </a:sysClr>
                  </a:gs>
                  <a:gs pos="43000">
                    <a:sysClr val="window" lastClr="FFFFFF">
                      <a:lumMod val="97000"/>
                    </a:sysClr>
                  </a:gs>
                  <a:gs pos="100000">
                    <a:schemeClr val="bg1">
                      <a:alpha val="61000"/>
                    </a:schemeClr>
                  </a:gs>
                </a:gsLst>
                <a:lin ang="2700000" scaled="0"/>
              </a:gradFill>
              <a:ln w="12700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82563" marR="0" lvl="0" indent="-18256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" name="그룹 44"/>
          <p:cNvGrpSpPr/>
          <p:nvPr/>
        </p:nvGrpSpPr>
        <p:grpSpPr>
          <a:xfrm>
            <a:off x="3592400" y="1494203"/>
            <a:ext cx="3801946" cy="4841145"/>
            <a:chOff x="435420" y="1548564"/>
            <a:chExt cx="3801946" cy="4841145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20" y="1548564"/>
              <a:ext cx="3801946" cy="484114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직사각형 46"/>
            <p:cNvSpPr/>
            <p:nvPr/>
          </p:nvSpPr>
          <p:spPr>
            <a:xfrm>
              <a:off x="1568530" y="2132820"/>
              <a:ext cx="1584220" cy="3600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30" y="1944650"/>
            <a:ext cx="3418366" cy="43651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타원 48"/>
          <p:cNvSpPr/>
          <p:nvPr/>
        </p:nvSpPr>
        <p:spPr>
          <a:xfrm>
            <a:off x="7812415" y="6000909"/>
            <a:ext cx="504070" cy="36005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5373600" y="1717460"/>
            <a:ext cx="3481417" cy="4463474"/>
            <a:chOff x="2216620" y="1771821"/>
            <a:chExt cx="3481417" cy="4463474"/>
          </a:xfrm>
        </p:grpSpPr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620" y="1771821"/>
              <a:ext cx="3481417" cy="446347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3882375" y="6055269"/>
              <a:ext cx="1017693" cy="16384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804217" y="4221110"/>
              <a:ext cx="371475" cy="12431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6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Service of GEOSS Metadata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60" name="Text Box 514"/>
          <p:cNvSpPr txBox="1">
            <a:spLocks noChangeArrowheads="1"/>
          </p:cNvSpPr>
          <p:nvPr/>
        </p:nvSpPr>
        <p:spPr bwMode="auto">
          <a:xfrm>
            <a:off x="623594" y="1346383"/>
            <a:ext cx="7281816" cy="218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l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If we select one GEOSS Metadata, “</a:t>
            </a:r>
            <a:r>
              <a:rPr lang="en-US" altLang="ko-KR" sz="1300" dirty="0" err="1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SeaDataNet</a:t>
            </a: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”, …</a:t>
            </a:r>
          </a:p>
        </p:txBody>
      </p:sp>
      <p:sp>
        <p:nvSpPr>
          <p:cNvPr id="61" name="Rectangle 494"/>
          <p:cNvSpPr>
            <a:spLocks noChangeArrowheads="1"/>
          </p:cNvSpPr>
          <p:nvPr/>
        </p:nvSpPr>
        <p:spPr bwMode="auto">
          <a:xfrm>
            <a:off x="488380" y="980660"/>
            <a:ext cx="3137630" cy="31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For Example]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314979" y="1590063"/>
            <a:ext cx="9171126" cy="536742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marR="0" indent="-182563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Yoon 2002_TT" pitchFamily="18" charset="-127"/>
              <a:ea typeface="Yoon 2002_TT" pitchFamily="18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314979" y="1590063"/>
            <a:ext cx="9171126" cy="5367426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74000">
                <a:schemeClr val="bg1">
                  <a:alpha val="34000"/>
                </a:schemeClr>
              </a:gs>
              <a:gs pos="4300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2700000" scaled="0"/>
          </a:gra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marR="0" indent="-182563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Yoon 2002_TT" pitchFamily="18" charset="-127"/>
              <a:ea typeface="Yoon 2002_TT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5031487" y="1580628"/>
            <a:ext cx="4602163" cy="5376862"/>
            <a:chOff x="374512" y="1025615"/>
            <a:chExt cx="4602163" cy="5376862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374512" y="1025615"/>
              <a:ext cx="4602163" cy="53768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사다리꼴 23"/>
            <p:cNvSpPr/>
            <p:nvPr/>
          </p:nvSpPr>
          <p:spPr bwMode="auto">
            <a:xfrm rot="5280000">
              <a:off x="-1286038" y="2840707"/>
              <a:ext cx="3889241" cy="396815"/>
            </a:xfrm>
            <a:prstGeom prst="trapezoid">
              <a:avLst>
                <a:gd name="adj" fmla="val 68479"/>
              </a:avLst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14300" dist="38100" dir="10800000" sx="105000" sy="105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5" name="사다리꼴 24"/>
            <p:cNvSpPr/>
            <p:nvPr/>
          </p:nvSpPr>
          <p:spPr bwMode="auto">
            <a:xfrm rot="120000" flipV="1">
              <a:off x="441018" y="1113126"/>
              <a:ext cx="3864729" cy="396815"/>
            </a:xfrm>
            <a:prstGeom prst="trapezoid">
              <a:avLst>
                <a:gd name="adj" fmla="val 68479"/>
              </a:avLst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14300" dist="38100" dir="16200000" sx="105000" sy="105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374512" y="1025615"/>
              <a:ext cx="4602163" cy="5376862"/>
            </a:xfrm>
            <a:prstGeom prst="rect">
              <a:avLst/>
            </a:prstGeom>
            <a:gradFill>
              <a:gsLst>
                <a:gs pos="0">
                  <a:srgbClr val="F8F8F8"/>
                </a:gs>
                <a:gs pos="74000">
                  <a:schemeClr val="bg1">
                    <a:lumMod val="100000"/>
                    <a:alpha val="44000"/>
                  </a:schemeClr>
                </a:gs>
                <a:gs pos="43000">
                  <a:schemeClr val="bg1">
                    <a:lumMod val="98000"/>
                    <a:lumOff val="2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14979" y="1580628"/>
            <a:ext cx="4602163" cy="5376862"/>
            <a:chOff x="374512" y="1025615"/>
            <a:chExt cx="4602163" cy="5376862"/>
          </a:xfrm>
        </p:grpSpPr>
        <p:sp>
          <p:nvSpPr>
            <p:cNvPr id="28" name="직사각형 27"/>
            <p:cNvSpPr/>
            <p:nvPr/>
          </p:nvSpPr>
          <p:spPr bwMode="auto">
            <a:xfrm>
              <a:off x="374512" y="1025615"/>
              <a:ext cx="4602163" cy="53768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9" name="사다리꼴 28"/>
            <p:cNvSpPr/>
            <p:nvPr/>
          </p:nvSpPr>
          <p:spPr bwMode="auto">
            <a:xfrm rot="5280000">
              <a:off x="-1286038" y="2840707"/>
              <a:ext cx="3889241" cy="396815"/>
            </a:xfrm>
            <a:prstGeom prst="trapezoid">
              <a:avLst>
                <a:gd name="adj" fmla="val 68479"/>
              </a:avLst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14300" dist="38100" dir="10800000" sx="105000" sy="105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30" name="사다리꼴 29"/>
            <p:cNvSpPr/>
            <p:nvPr/>
          </p:nvSpPr>
          <p:spPr bwMode="auto">
            <a:xfrm rot="120000" flipV="1">
              <a:off x="441018" y="1113126"/>
              <a:ext cx="3864729" cy="396815"/>
            </a:xfrm>
            <a:prstGeom prst="trapezoid">
              <a:avLst>
                <a:gd name="adj" fmla="val 68479"/>
              </a:avLst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14300" dist="38100" dir="16200000" sx="105000" sy="105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374512" y="1025615"/>
              <a:ext cx="4602163" cy="5376862"/>
            </a:xfrm>
            <a:prstGeom prst="rect">
              <a:avLst/>
            </a:prstGeom>
            <a:gradFill>
              <a:gsLst>
                <a:gs pos="0">
                  <a:srgbClr val="F8F8F8"/>
                </a:gs>
                <a:gs pos="74000">
                  <a:schemeClr val="bg1">
                    <a:alpha val="44000"/>
                  </a:schemeClr>
                </a:gs>
                <a:gs pos="43000">
                  <a:schemeClr val="bg1">
                    <a:lumMod val="97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32" name="AutoShape 6" descr="어두운 상향 대각선"/>
          <p:cNvSpPr>
            <a:spLocks noChangeArrowheads="1"/>
          </p:cNvSpPr>
          <p:nvPr/>
        </p:nvSpPr>
        <p:spPr bwMode="auto">
          <a:xfrm rot="16200000">
            <a:off x="6757327" y="-17764"/>
            <a:ext cx="360000" cy="3811680"/>
          </a:xfrm>
          <a:prstGeom prst="round2SameRect">
            <a:avLst>
              <a:gd name="adj1" fmla="val 0"/>
              <a:gd name="adj2" fmla="val 50000"/>
            </a:avLst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200" tIns="45720" rIns="25200" bIns="45720" numCol="1" anchor="ctr" anchorCtr="0" compatLnSpc="1">
            <a:prstTxWarp prst="textNoShape">
              <a:avLst/>
            </a:prstTxWarp>
          </a:bodyPr>
          <a:lstStyle/>
          <a:p>
            <a:pPr marL="0" lvl="1" indent="-185738" defTabSz="839788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8325" algn="l"/>
              </a:tabLst>
              <a:defRPr/>
            </a:pPr>
            <a:endParaRPr lang="ko-KR" altLang="en-US" dirty="0" smtClean="0">
              <a:solidFill>
                <a:prstClr val="white"/>
              </a:solidFill>
              <a:sym typeface="Gill Sans"/>
            </a:endParaRPr>
          </a:p>
        </p:txBody>
      </p:sp>
      <p:sp>
        <p:nvSpPr>
          <p:cNvPr id="36" name="AutoShape 6" descr="어두운 상향 대각선"/>
          <p:cNvSpPr>
            <a:spLocks noChangeArrowheads="1"/>
          </p:cNvSpPr>
          <p:nvPr/>
        </p:nvSpPr>
        <p:spPr bwMode="auto">
          <a:xfrm rot="16200000">
            <a:off x="2037785" y="-17766"/>
            <a:ext cx="360000" cy="3811682"/>
          </a:xfrm>
          <a:prstGeom prst="round2SameRect">
            <a:avLst>
              <a:gd name="adj1" fmla="val 0"/>
              <a:gd name="adj2" fmla="val 50000"/>
            </a:avLst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200" tIns="45720" rIns="25200" bIns="45720" numCol="1" anchor="ctr" anchorCtr="0" compatLnSpc="1">
            <a:prstTxWarp prst="textNoShape">
              <a:avLst/>
            </a:prstTxWarp>
          </a:bodyPr>
          <a:lstStyle/>
          <a:p>
            <a:pPr marL="0" lvl="1" indent="-185738" defTabSz="839788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8325" algn="l"/>
              </a:tabLst>
              <a:defRPr/>
            </a:pPr>
            <a:endParaRPr lang="ko-KR" altLang="en-US" dirty="0" smtClean="0">
              <a:solidFill>
                <a:prstClr val="white"/>
              </a:solidFill>
              <a:sym typeface="Gill Sans"/>
            </a:endParaRPr>
          </a:p>
        </p:txBody>
      </p:sp>
      <p:sp>
        <p:nvSpPr>
          <p:cNvPr id="40" name="Rectangle 239"/>
          <p:cNvSpPr>
            <a:spLocks noChangeArrowheads="1"/>
          </p:cNvSpPr>
          <p:nvPr/>
        </p:nvSpPr>
        <p:spPr bwMode="auto">
          <a:xfrm>
            <a:off x="393269" y="1757269"/>
            <a:ext cx="36490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74725">
              <a:buSzPct val="80000"/>
              <a:buFont typeface="Wingdings" pitchFamily="2" charset="2"/>
              <a:buNone/>
              <a:defRPr/>
            </a:pPr>
            <a:r>
              <a:rPr lang="en-US" altLang="ko-KR" sz="1700" b="1" dirty="0" smtClean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rPr>
              <a:t>Searching Result and Hyperlink</a:t>
            </a:r>
            <a:endParaRPr lang="ko-KR" altLang="en-US" sz="1700" b="1" dirty="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  <a:cs typeface="굴림" pitchFamily="50" charset="-127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5113192" y="1753879"/>
            <a:ext cx="36720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74725">
              <a:buSzPct val="80000"/>
              <a:buFont typeface="Wingdings" pitchFamily="2" charset="2"/>
              <a:buNone/>
              <a:defRPr/>
            </a:pPr>
            <a:r>
              <a:rPr lang="en-US" altLang="ko-KR" sz="1700" b="1" dirty="0" smtClean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rPr>
              <a:t>Display Metadata</a:t>
            </a:r>
            <a:endParaRPr lang="ko-KR" altLang="en-US" sz="1700" b="1" dirty="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  <a:cs typeface="굴림" pitchFamily="50" charset="-127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0" y="2202813"/>
            <a:ext cx="4320000" cy="39256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3" y="2202813"/>
            <a:ext cx="4320000" cy="39264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4" y="3425190"/>
            <a:ext cx="4346511" cy="2603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60" y="2975873"/>
            <a:ext cx="4320000" cy="28908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Improvement/Capacity Building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33" name="Rectangle 494"/>
          <p:cNvSpPr>
            <a:spLocks noChangeArrowheads="1"/>
          </p:cNvSpPr>
          <p:nvPr/>
        </p:nvSpPr>
        <p:spPr bwMode="auto">
          <a:xfrm>
            <a:off x="488380" y="980660"/>
            <a:ext cx="4171322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</a:t>
            </a:r>
            <a:r>
              <a:rPr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Statistics Service : e.g. NC Seoul</a:t>
            </a: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0" y="1628750"/>
            <a:ext cx="3024420" cy="43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00" y="1628750"/>
            <a:ext cx="3240450" cy="42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6814511" y="1052670"/>
            <a:ext cx="2917826" cy="5238661"/>
            <a:chOff x="6643687" y="1173222"/>
            <a:chExt cx="2917826" cy="5238661"/>
          </a:xfrm>
        </p:grpSpPr>
        <p:sp>
          <p:nvSpPr>
            <p:cNvPr id="48" name="직사각형 47"/>
            <p:cNvSpPr/>
            <p:nvPr/>
          </p:nvSpPr>
          <p:spPr bwMode="auto">
            <a:xfrm rot="21540000">
              <a:off x="6708771" y="1291298"/>
              <a:ext cx="542116" cy="499469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01600" dist="88900" dir="10800000" sx="103000" sy="103000" algn="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6643688" y="1173222"/>
              <a:ext cx="2917825" cy="52292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6643687" y="1182658"/>
              <a:ext cx="2917825" cy="5229225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shade val="100000"/>
                    <a:satMod val="115000"/>
                    <a:alpha val="3300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 rot="380577">
              <a:off x="7147329" y="1318682"/>
              <a:ext cx="1298802" cy="13722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889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6643688" y="1173222"/>
              <a:ext cx="1966912" cy="3540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6643688" y="1173222"/>
              <a:ext cx="1966912" cy="354013"/>
            </a:xfrm>
            <a:prstGeom prst="rect">
              <a:avLst/>
            </a:prstGeom>
            <a:gradFill>
              <a:gsLst>
                <a:gs pos="0">
                  <a:srgbClr val="2A7637"/>
                </a:gs>
                <a:gs pos="82000">
                  <a:srgbClr val="2A7637">
                    <a:alpha val="64000"/>
                  </a:srgbClr>
                </a:gs>
                <a:gs pos="48000">
                  <a:srgbClr val="2A7637">
                    <a:alpha val="72000"/>
                  </a:srgbClr>
                </a:gs>
                <a:gs pos="100000">
                  <a:srgbClr val="2A7637">
                    <a:alpha val="60000"/>
                  </a:srgbClr>
                </a:gs>
              </a:gsLst>
              <a:lin ang="0" scaled="0"/>
            </a:gra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Text Box 514"/>
          <p:cNvSpPr txBox="1">
            <a:spLocks noChangeArrowheads="1"/>
          </p:cNvSpPr>
          <p:nvPr/>
        </p:nvSpPr>
        <p:spPr bwMode="auto">
          <a:xfrm>
            <a:off x="6991284" y="1946227"/>
            <a:ext cx="2736850" cy="730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l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5"/>
              </a:buBlip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Make visitors identify the status</a:t>
            </a:r>
          </a:p>
          <a:p>
            <a:pPr algn="l" latinLnBrk="0">
              <a:lnSpc>
                <a:spcPts val="1700"/>
              </a:lnSpc>
              <a:spcAft>
                <a:spcPts val="600"/>
              </a:spcAft>
              <a:buSzPct val="80000"/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of data : how many updated, how much size, </a:t>
            </a:r>
            <a:r>
              <a:rPr lang="en-US" altLang="ko-KR" sz="1300" dirty="0" err="1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etc</a:t>
            </a:r>
            <a:endParaRPr lang="en-US" altLang="ko-KR" sz="1300" dirty="0" smtClean="0">
              <a:solidFill>
                <a:srgbClr val="4D4D4D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56" name="Rectangle 487"/>
          <p:cNvSpPr>
            <a:spLocks noChangeArrowheads="1"/>
          </p:cNvSpPr>
          <p:nvPr/>
        </p:nvSpPr>
        <p:spPr bwMode="auto">
          <a:xfrm>
            <a:off x="7115291" y="1104089"/>
            <a:ext cx="13529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74725">
              <a:buSzPct val="80000"/>
              <a:defRPr/>
            </a:pPr>
            <a:r>
              <a:rPr lang="en-US" altLang="ko-KR" sz="1700" b="1" dirty="0" smtClean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rPr>
              <a:t>Outline</a:t>
            </a:r>
            <a:endParaRPr lang="ko-KR" altLang="en-US" sz="1700" b="1" dirty="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  <a:cs typeface="굴림" pitchFamily="50" charset="-127"/>
            </a:endParaRPr>
          </a:p>
        </p:txBody>
      </p:sp>
      <p:sp>
        <p:nvSpPr>
          <p:cNvPr id="57" name="Rectangle 494"/>
          <p:cNvSpPr>
            <a:spLocks noChangeArrowheads="1"/>
          </p:cNvSpPr>
          <p:nvPr/>
        </p:nvSpPr>
        <p:spPr bwMode="auto">
          <a:xfrm>
            <a:off x="6856070" y="1580504"/>
            <a:ext cx="3137630" cy="3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</a:t>
            </a:r>
            <a:r>
              <a:rPr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Improvement</a:t>
            </a: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58" name="Text Box 514"/>
          <p:cNvSpPr txBox="1">
            <a:spLocks noChangeArrowheads="1"/>
          </p:cNvSpPr>
          <p:nvPr/>
        </p:nvSpPr>
        <p:spPr bwMode="auto">
          <a:xfrm>
            <a:off x="6991284" y="3717040"/>
            <a:ext cx="2736850" cy="1243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177800" indent="-177800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defRPr>
            </a:lvl1pPr>
          </a:lstStyle>
          <a:p>
            <a:r>
              <a:rPr lang="en-US" altLang="ko-KR" dirty="0" smtClean="0"/>
              <a:t>Workshop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 held in Apr. 2015 to improve the service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apply </a:t>
            </a:r>
            <a:r>
              <a:rPr lang="en-US" altLang="ko-KR" dirty="0" err="1" smtClean="0"/>
              <a:t>OpenWIS</a:t>
            </a:r>
            <a:r>
              <a:rPr lang="en-US" altLang="ko-KR" dirty="0" smtClean="0"/>
              <a:t>  to DCPC LC-LRFMME</a:t>
            </a:r>
            <a:endParaRPr lang="ko-KR" altLang="en-US" dirty="0"/>
          </a:p>
        </p:txBody>
      </p:sp>
      <p:sp>
        <p:nvSpPr>
          <p:cNvPr id="59" name="Rectangle 494"/>
          <p:cNvSpPr>
            <a:spLocks noChangeArrowheads="1"/>
          </p:cNvSpPr>
          <p:nvPr/>
        </p:nvSpPr>
        <p:spPr bwMode="auto">
          <a:xfrm>
            <a:off x="6856070" y="3330722"/>
            <a:ext cx="3137630" cy="3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Capacity Building]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945208" y="1684710"/>
            <a:ext cx="3871912" cy="962025"/>
            <a:chOff x="1945208" y="1684710"/>
            <a:chExt cx="3871912" cy="962025"/>
          </a:xfrm>
        </p:grpSpPr>
        <p:pic>
          <p:nvPicPr>
            <p:cNvPr id="4" name="그림 1" descr="목차_ba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5208" y="1684710"/>
              <a:ext cx="3871912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2157933" y="1929185"/>
              <a:ext cx="5111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Arial Unicode MS" pitchFamily="50" charset="-127"/>
                </a:rPr>
                <a:t>I</a:t>
              </a:r>
              <a:r>
                <a:rPr lang="en-US" altLang="ko-KR" sz="24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Arial Unicode MS" pitchFamily="50" charset="-127"/>
                </a:rPr>
                <a:t>.</a:t>
              </a:r>
              <a:endParaRPr lang="en-US" altLang="ko-KR" sz="2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Arial Unicode MS" pitchFamily="50" charset="-127"/>
              </a:endParaRP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778645" y="1968351"/>
              <a:ext cx="21275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latin typeface="나눔고딕 ExtraBold" pitchFamily="50" charset="-127"/>
                  <a:ea typeface="나눔고딕 ExtraBold" pitchFamily="50" charset="-127"/>
                </a:rPr>
                <a:t>Status of GISC Seoul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945208" y="2420860"/>
            <a:ext cx="3871912" cy="962025"/>
            <a:chOff x="1945208" y="2683005"/>
            <a:chExt cx="3871912" cy="962025"/>
          </a:xfrm>
        </p:grpSpPr>
        <p:pic>
          <p:nvPicPr>
            <p:cNvPr id="7" name="그림 1" descr="목차_ba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5208" y="2683005"/>
              <a:ext cx="3871912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2157933" y="2927480"/>
              <a:ext cx="511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Arial Unicode MS" pitchFamily="50" charset="-127"/>
                </a:rPr>
                <a:t>Ⅱ.</a:t>
              </a: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2778645" y="2950404"/>
              <a:ext cx="28167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latin typeface="나눔고딕 ExtraBold" pitchFamily="50" charset="-127"/>
                  <a:ea typeface="나눔고딕 ExtraBold" pitchFamily="50" charset="-127"/>
                </a:rPr>
                <a:t>Interoperability with GEOSS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945208" y="3141568"/>
            <a:ext cx="3871912" cy="962025"/>
            <a:chOff x="1945208" y="2683005"/>
            <a:chExt cx="3871912" cy="962025"/>
          </a:xfrm>
        </p:grpSpPr>
        <p:pic>
          <p:nvPicPr>
            <p:cNvPr id="13" name="그림 1" descr="목차_ba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5208" y="2683005"/>
              <a:ext cx="3871912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2157933" y="2927480"/>
              <a:ext cx="511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Arial Unicode MS" pitchFamily="50" charset="-127"/>
                </a:rPr>
                <a:t>Ⅲ.</a:t>
              </a:r>
              <a:endParaRPr lang="en-US" altLang="ko-KR" sz="2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Arial Unicode MS" pitchFamily="50" charset="-127"/>
              </a:endParaRPr>
            </a:p>
          </p:txBody>
        </p:sp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778645" y="2942015"/>
              <a:ext cx="28039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latin typeface="나눔고딕 ExtraBold" pitchFamily="50" charset="-127"/>
                  <a:ea typeface="나눔고딕 ExtraBold" pitchFamily="50" charset="-127"/>
                </a:rPr>
                <a:t>Service of GEOSS Metadata</a:t>
              </a:r>
              <a:endParaRPr lang="en-US" altLang="ko-KR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945208" y="3861060"/>
            <a:ext cx="3999688" cy="962025"/>
            <a:chOff x="1945208" y="2683005"/>
            <a:chExt cx="3999688" cy="962025"/>
          </a:xfrm>
        </p:grpSpPr>
        <p:pic>
          <p:nvPicPr>
            <p:cNvPr id="17" name="그림 1" descr="목차_ba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5208" y="2683005"/>
              <a:ext cx="3871912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2157933" y="2927480"/>
              <a:ext cx="511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  <a:cs typeface="Arial Unicode MS" pitchFamily="50" charset="-127"/>
                </a:rPr>
                <a:t>Ⅳ.</a:t>
              </a:r>
              <a:endParaRPr lang="en-US" altLang="ko-KR" sz="2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Arial Unicode MS" pitchFamily="50" charset="-127"/>
              </a:endParaRPr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2778645" y="2942015"/>
              <a:ext cx="31662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latin typeface="나눔고딕 ExtraBold" pitchFamily="50" charset="-127"/>
                  <a:ea typeface="나눔고딕 ExtraBold" pitchFamily="50" charset="-127"/>
                </a:rPr>
                <a:t>Improvement/Capacity Building</a:t>
              </a:r>
              <a:endParaRPr lang="en-US" altLang="ko-KR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2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6185620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algn="l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kumimoji="0"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Status of GISC Seoul</a:t>
            </a:r>
            <a:endParaRPr kumimoji="0"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374512" y="1035050"/>
            <a:ext cx="9171126" cy="536742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marR="0" indent="-182563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Yoon 2002_TT" pitchFamily="18" charset="-127"/>
              <a:ea typeface="Yoon 2002_TT" pitchFamily="18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345252" y="1158004"/>
            <a:ext cx="9171126" cy="5367426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74000">
                <a:schemeClr val="bg1">
                  <a:alpha val="34000"/>
                </a:schemeClr>
              </a:gs>
              <a:gs pos="4300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2700000" scaled="0"/>
          </a:gra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marR="0" indent="-182563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Yoon 2002_TT" pitchFamily="18" charset="-127"/>
              <a:ea typeface="Yoon 2002_TT" pitchFamily="18" charset="-127"/>
            </a:endParaRPr>
          </a:p>
        </p:txBody>
      </p:sp>
      <p:pic>
        <p:nvPicPr>
          <p:cNvPr id="97" name="Picture 239" descr="화살표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816586" y="3573020"/>
            <a:ext cx="2174229" cy="3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" name="그룹 174"/>
          <p:cNvGrpSpPr/>
          <p:nvPr/>
        </p:nvGrpSpPr>
        <p:grpSpPr>
          <a:xfrm>
            <a:off x="6955668" y="1828837"/>
            <a:ext cx="2317931" cy="1652534"/>
            <a:chOff x="5897346" y="2058883"/>
            <a:chExt cx="2987440" cy="2112582"/>
          </a:xfrm>
        </p:grpSpPr>
        <p:sp>
          <p:nvSpPr>
            <p:cNvPr id="176" name="모서리가 둥근 직사각형 175"/>
            <p:cNvSpPr/>
            <p:nvPr/>
          </p:nvSpPr>
          <p:spPr bwMode="auto">
            <a:xfrm>
              <a:off x="6278222" y="2058883"/>
              <a:ext cx="2606564" cy="2112582"/>
            </a:xfrm>
            <a:prstGeom prst="roundRect">
              <a:avLst>
                <a:gd name="adj" fmla="val 5981"/>
              </a:avLst>
            </a:prstGeom>
            <a:solidFill>
              <a:schemeClr val="bg1">
                <a:alpha val="93000"/>
              </a:schemeClr>
            </a:solidFill>
            <a:ln w="19050">
              <a:noFill/>
            </a:ln>
            <a:effectLst>
              <a:outerShdw blurRad="165100" dist="127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 anchorCtr="0">
              <a:noAutofit/>
            </a:bodyPr>
            <a:lstStyle/>
            <a:p>
              <a:pPr latinLnBrk="0"/>
              <a:endParaRPr lang="ko-KR" altLang="en-US" spc="-150" dirty="0">
                <a:solidFill>
                  <a:srgbClr val="1F497D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7" name="직사각형 94"/>
            <p:cNvSpPr/>
            <p:nvPr/>
          </p:nvSpPr>
          <p:spPr>
            <a:xfrm rot="16200000">
              <a:off x="5059678" y="2930944"/>
              <a:ext cx="2078183" cy="402847"/>
            </a:xfrm>
            <a:custGeom>
              <a:avLst/>
              <a:gdLst>
                <a:gd name="connsiteX0" fmla="*/ 0 w 9505951"/>
                <a:gd name="connsiteY0" fmla="*/ 0 h 812973"/>
                <a:gd name="connsiteX1" fmla="*/ 9505951 w 9505951"/>
                <a:gd name="connsiteY1" fmla="*/ 0 h 812973"/>
                <a:gd name="connsiteX2" fmla="*/ 9505951 w 9505951"/>
                <a:gd name="connsiteY2" fmla="*/ 812973 h 812973"/>
                <a:gd name="connsiteX3" fmla="*/ 0 w 9505951"/>
                <a:gd name="connsiteY3" fmla="*/ 812973 h 812973"/>
                <a:gd name="connsiteX4" fmla="*/ 0 w 9505951"/>
                <a:gd name="connsiteY4" fmla="*/ 0 h 812973"/>
                <a:gd name="connsiteX0" fmla="*/ 1273996 w 9505951"/>
                <a:gd name="connsiteY0" fmla="*/ 0 h 823247"/>
                <a:gd name="connsiteX1" fmla="*/ 9505951 w 9505951"/>
                <a:gd name="connsiteY1" fmla="*/ 10274 h 823247"/>
                <a:gd name="connsiteX2" fmla="*/ 9505951 w 9505951"/>
                <a:gd name="connsiteY2" fmla="*/ 823247 h 823247"/>
                <a:gd name="connsiteX3" fmla="*/ 0 w 9505951"/>
                <a:gd name="connsiteY3" fmla="*/ 823247 h 823247"/>
                <a:gd name="connsiteX4" fmla="*/ 1273996 w 9505951"/>
                <a:gd name="connsiteY4" fmla="*/ 0 h 823247"/>
                <a:gd name="connsiteX0" fmla="*/ 1273996 w 9505951"/>
                <a:gd name="connsiteY0" fmla="*/ 0 h 823247"/>
                <a:gd name="connsiteX1" fmla="*/ 8077843 w 9505951"/>
                <a:gd name="connsiteY1" fmla="*/ 10274 h 823247"/>
                <a:gd name="connsiteX2" fmla="*/ 9505951 w 9505951"/>
                <a:gd name="connsiteY2" fmla="*/ 823247 h 823247"/>
                <a:gd name="connsiteX3" fmla="*/ 0 w 9505951"/>
                <a:gd name="connsiteY3" fmla="*/ 823247 h 823247"/>
                <a:gd name="connsiteX4" fmla="*/ 1273996 w 9505951"/>
                <a:gd name="connsiteY4" fmla="*/ 0 h 8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5951" h="823247">
                  <a:moveTo>
                    <a:pt x="1273996" y="0"/>
                  </a:moveTo>
                  <a:lnTo>
                    <a:pt x="8077843" y="10274"/>
                  </a:lnTo>
                  <a:lnTo>
                    <a:pt x="9505951" y="823247"/>
                  </a:lnTo>
                  <a:lnTo>
                    <a:pt x="0" y="823247"/>
                  </a:lnTo>
                  <a:lnTo>
                    <a:pt x="1273996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18000">
                  <a:schemeClr val="bg1">
                    <a:lumMod val="85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 w="19050">
              <a:noFill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latinLnBrk="0"/>
              <a:endParaRPr lang="ko-KR" altLang="en-US" spc="-150" dirty="0">
                <a:solidFill>
                  <a:srgbClr val="1F497D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78" name="타원 177"/>
          <p:cNvSpPr/>
          <p:nvPr/>
        </p:nvSpPr>
        <p:spPr>
          <a:xfrm>
            <a:off x="7758685" y="2079002"/>
            <a:ext cx="1032883" cy="1140943"/>
          </a:xfrm>
          <a:prstGeom prst="ellipse">
            <a:avLst/>
          </a:prstGeom>
          <a:solidFill>
            <a:srgbClr val="00B0F0">
              <a:alpha val="12000"/>
            </a:srgbClr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kern="0" spc="-150" dirty="0" smtClean="0">
              <a:solidFill>
                <a:srgbClr val="DE245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9" name="그룹 178"/>
          <p:cNvGrpSpPr/>
          <p:nvPr/>
        </p:nvGrpSpPr>
        <p:grpSpPr>
          <a:xfrm>
            <a:off x="7473350" y="1854500"/>
            <a:ext cx="1588208" cy="1609937"/>
            <a:chOff x="1722538" y="854502"/>
            <a:chExt cx="4264190" cy="4264190"/>
          </a:xfrm>
        </p:grpSpPr>
        <p:grpSp>
          <p:nvGrpSpPr>
            <p:cNvPr id="180" name="그룹 179"/>
            <p:cNvGrpSpPr/>
            <p:nvPr/>
          </p:nvGrpSpPr>
          <p:grpSpPr>
            <a:xfrm>
              <a:off x="1722538" y="854502"/>
              <a:ext cx="4264190" cy="4264190"/>
              <a:chOff x="1722538" y="854502"/>
              <a:chExt cx="4264190" cy="4264190"/>
            </a:xfrm>
          </p:grpSpPr>
          <p:sp>
            <p:nvSpPr>
              <p:cNvPr id="182" name="타원 181"/>
              <p:cNvSpPr/>
              <p:nvPr/>
            </p:nvSpPr>
            <p:spPr>
              <a:xfrm>
                <a:off x="1722538" y="854502"/>
                <a:ext cx="4264190" cy="4264190"/>
              </a:xfrm>
              <a:prstGeom prst="ellipse">
                <a:avLst/>
              </a:prstGeom>
              <a:solidFill>
                <a:srgbClr val="00B0F0">
                  <a:alpha val="12000"/>
                </a:srgbClr>
              </a:solidFill>
              <a:ln w="19050">
                <a:noFill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kern="0" spc="-150" dirty="0" smtClean="0">
                  <a:solidFill>
                    <a:srgbClr val="DE245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183" name="Picture 5" descr="C:\Users\서수경\Desktop\원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00669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7869" y="1843952"/>
                <a:ext cx="2273537" cy="2285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1" name="TextBox 180"/>
            <p:cNvSpPr txBox="1"/>
            <p:nvPr/>
          </p:nvSpPr>
          <p:spPr bwMode="auto">
            <a:xfrm>
              <a:off x="2760466" y="2494984"/>
              <a:ext cx="2096794" cy="97823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31750">
                <a:bevelT w="1270"/>
                <a:contourClr>
                  <a:schemeClr val="tx1"/>
                </a:contourClr>
              </a:sp3d>
            </a:bodyPr>
            <a:lstStyle>
              <a:defPPr>
                <a:defRPr lang="ko-KR"/>
              </a:defPPr>
              <a:lvl1pPr algn="ctr" latinLnBrk="0">
                <a:tabLst>
                  <a:tab pos="806450" algn="l"/>
                </a:tabLst>
                <a:defRPr sz="1400" kern="0" spc="-50">
                  <a:solidFill>
                    <a:prstClr val="white"/>
                  </a:solidFill>
                  <a:latin typeface="다음_SemiBold" panose="02000700060000000000" pitchFamily="2" charset="-127"/>
                  <a:ea typeface="다음_SemiBold" panose="02000700060000000000" pitchFamily="2" charset="-127"/>
                </a:defRPr>
              </a:lvl1pPr>
            </a:lstStyle>
            <a:p>
              <a:r>
                <a:rPr lang="en-US" altLang="ko-KR" sz="1200" dirty="0" smtClean="0">
                  <a:solidFill>
                    <a:srgbClr val="FFFF00"/>
                  </a:solidFill>
                  <a:latin typeface="나눔고딕" panose="020D0604000000000000" pitchFamily="50" charset="-127"/>
                  <a:ea typeface="나눔고딕 Bold"/>
                </a:rPr>
                <a:t>14</a:t>
              </a:r>
              <a:r>
                <a:rPr lang="ko-KR" altLang="en-US" sz="1200" dirty="0" smtClean="0">
                  <a:solidFill>
                    <a:srgbClr val="FFFF00"/>
                  </a:solidFill>
                  <a:latin typeface="나눔고딕" panose="020D0604000000000000" pitchFamily="50" charset="-127"/>
                  <a:ea typeface="나눔고딕 Bold"/>
                </a:rPr>
                <a:t> </a:t>
              </a:r>
              <a:r>
                <a:rPr lang="en-US" altLang="ko-KR" sz="1200" dirty="0" smtClean="0">
                  <a:solidFill>
                    <a:srgbClr val="FFFF00"/>
                  </a:solidFill>
                  <a:latin typeface="나눔고딕" panose="020D0604000000000000" pitchFamily="50" charset="-127"/>
                  <a:ea typeface="나눔고딕 Bold"/>
                </a:rPr>
                <a:t/>
              </a:r>
              <a:br>
                <a:rPr lang="en-US" altLang="ko-KR" sz="1200" dirty="0" smtClean="0">
                  <a:solidFill>
                    <a:srgbClr val="FFFF00"/>
                  </a:solidFill>
                  <a:latin typeface="나눔고딕" panose="020D0604000000000000" pitchFamily="50" charset="-127"/>
                  <a:ea typeface="나눔고딕 Bold"/>
                </a:rPr>
              </a:br>
              <a:r>
                <a:rPr lang="en-US" altLang="ko-KR" sz="1200" dirty="0" smtClean="0">
                  <a:solidFill>
                    <a:srgbClr val="FFFF00"/>
                  </a:solidFill>
                  <a:latin typeface="나눔고딕" panose="020D0604000000000000" pitchFamily="50" charset="-127"/>
                  <a:ea typeface="나눔고딕 Bold"/>
                </a:rPr>
                <a:t>GISCs</a:t>
              </a:r>
              <a:endParaRPr lang="en-US" altLang="ko-KR" sz="1200" dirty="0">
                <a:solidFill>
                  <a:srgbClr val="FFFF00"/>
                </a:solidFill>
                <a:latin typeface="나눔고딕" panose="020D0604000000000000" pitchFamily="50" charset="-127"/>
                <a:ea typeface="나눔고딕 Bold"/>
              </a:endParaRPr>
            </a:p>
          </p:txBody>
        </p:sp>
      </p:grpSp>
      <p:sp>
        <p:nvSpPr>
          <p:cNvPr id="187" name="양쪽 모서리가 둥근 사각형 186"/>
          <p:cNvSpPr/>
          <p:nvPr/>
        </p:nvSpPr>
        <p:spPr>
          <a:xfrm>
            <a:off x="3440790" y="1678023"/>
            <a:ext cx="2858410" cy="24054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6699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>
              <a:defRPr/>
            </a:pPr>
            <a:endParaRPr lang="ko-KR" altLang="en-US" sz="1100" kern="0" spc="-150" dirty="0" smtClean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pic>
        <p:nvPicPr>
          <p:cNvPr id="18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12123" b="8131"/>
          <a:stretch/>
        </p:blipFill>
        <p:spPr bwMode="auto">
          <a:xfrm rot="16200000">
            <a:off x="4778597" y="533879"/>
            <a:ext cx="50002" cy="27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" name="양쪽 모서리가 둥근 사각형 188"/>
          <p:cNvSpPr/>
          <p:nvPr/>
        </p:nvSpPr>
        <p:spPr>
          <a:xfrm>
            <a:off x="3440790" y="1917436"/>
            <a:ext cx="2858410" cy="166454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8B8F9E">
              <a:lumMod val="20000"/>
              <a:lumOff val="80000"/>
            </a:srgbClr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>
              <a:defRPr/>
            </a:pPr>
            <a:endParaRPr lang="ko-KR" altLang="en-US" sz="1200" kern="0" spc="-150" dirty="0" smtClean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186" name="텍스트 개체 틀 3"/>
          <p:cNvSpPr txBox="1">
            <a:spLocks/>
          </p:cNvSpPr>
          <p:nvPr userDrawn="1"/>
        </p:nvSpPr>
        <p:spPr>
          <a:xfrm>
            <a:off x="3878462" y="1690835"/>
            <a:ext cx="184010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rgbClr val="0A394E"/>
              </a:contourClr>
            </a:sp3d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0" lang="ko-KR" altLang="en-US" sz="2000" b="0" i="0" u="none" strike="noStrike" kern="0" cap="none" spc="-5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ix고딕 EB" pitchFamily="18" charset="-127"/>
                <a:ea typeface="Rix고딕 EB" pitchFamily="18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lang="ko-KR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8" indent="-179388" algn="ctr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06450" algn="l"/>
              </a:tabLst>
            </a:pPr>
            <a:r>
              <a:rPr lang="en-US" altLang="ko-KR" sz="1400" dirty="0">
                <a:latin typeface="나눔고딕 Bold" panose="020D0804000000000000" pitchFamily="50" charset="-127"/>
                <a:ea typeface="나눔고딕 Bold"/>
              </a:rPr>
              <a:t>GISC </a:t>
            </a:r>
            <a:r>
              <a:rPr lang="en-US" altLang="ko-KR" sz="1400" dirty="0" smtClean="0">
                <a:latin typeface="나눔고딕 Bold" panose="020D0804000000000000" pitchFamily="50" charset="-127"/>
                <a:ea typeface="나눔고딕 Bold"/>
              </a:rPr>
              <a:t>Seoul</a:t>
            </a:r>
            <a:endParaRPr sz="1400" dirty="0">
              <a:latin typeface="나눔고딕 Bold" panose="020D0804000000000000" pitchFamily="50" charset="-127"/>
              <a:ea typeface="나눔고딕 Bold"/>
            </a:endParaRPr>
          </a:p>
        </p:txBody>
      </p:sp>
      <p:sp>
        <p:nvSpPr>
          <p:cNvPr id="190" name="양쪽 모서리가 둥근 사각형 189"/>
          <p:cNvSpPr/>
          <p:nvPr userDrawn="1"/>
        </p:nvSpPr>
        <p:spPr>
          <a:xfrm rot="10800000" flipV="1">
            <a:off x="1884658" y="4221110"/>
            <a:ext cx="6092316" cy="24054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6747C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050" kern="0" spc="-150" dirty="0" smtClean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192" name="양쪽 모서리가 둥근 사각형 191"/>
          <p:cNvSpPr/>
          <p:nvPr userDrawn="1"/>
        </p:nvSpPr>
        <p:spPr>
          <a:xfrm rot="10800000" flipV="1">
            <a:off x="1856571" y="4460526"/>
            <a:ext cx="6092316" cy="159039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8B8F9E">
              <a:lumMod val="20000"/>
              <a:lumOff val="80000"/>
            </a:srgbClr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>
              <a:defRPr/>
            </a:pPr>
            <a:endParaRPr lang="ko-KR" altLang="en-US" sz="1200" kern="0" spc="-150" dirty="0" smtClean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193" name="텍스트 개체 틀 3"/>
          <p:cNvSpPr txBox="1">
            <a:spLocks/>
          </p:cNvSpPr>
          <p:nvPr userDrawn="1"/>
        </p:nvSpPr>
        <p:spPr>
          <a:xfrm>
            <a:off x="3826593" y="4226031"/>
            <a:ext cx="2039021" cy="21544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rgbClr val="2F5B57"/>
              </a:contourClr>
            </a:sp3d>
          </a:bodyPr>
          <a:lstStyle>
            <a:defPPr>
              <a:defRPr lang="ko-KR"/>
            </a:defPPr>
            <a:lvl1pPr marL="179388" indent="-179388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06450" algn="l"/>
              </a:tabLst>
              <a:defRPr kumimoji="0" sz="1800" b="0" i="0" u="none" strike="noStrike" kern="0" cap="none" spc="-5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ix고딕 EB" pitchFamily="18" charset="-127"/>
                <a:ea typeface="Rix고딕 EB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0" indent="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pPr algn="ctr"/>
            <a:r>
              <a:rPr lang="en-US" altLang="ko-KR" sz="1400" dirty="0" smtClean="0">
                <a:latin typeface="나눔고딕 Bold" panose="020D0804000000000000" pitchFamily="50" charset="-127"/>
                <a:ea typeface="나눔고딕 Bold"/>
              </a:rPr>
              <a:t>GISC</a:t>
            </a:r>
            <a:r>
              <a:rPr lang="ko-KR" altLang="en-US" sz="1400" dirty="0" smtClean="0">
                <a:latin typeface="나눔고딕 Bold" panose="020D0804000000000000" pitchFamily="50" charset="-127"/>
                <a:ea typeface="나눔고딕 Bold"/>
              </a:rPr>
              <a:t> </a:t>
            </a:r>
            <a:r>
              <a:rPr lang="en-US" altLang="ko-KR" sz="1400" dirty="0" smtClean="0">
                <a:latin typeface="나눔고딕 Bold" panose="020D0804000000000000" pitchFamily="50" charset="-127"/>
                <a:ea typeface="나눔고딕 Bold"/>
              </a:rPr>
              <a:t>Seoul Responsibilities</a:t>
            </a:r>
            <a:endParaRPr lang="ko-KR" altLang="en-US" sz="1400" dirty="0">
              <a:latin typeface="나눔고딕 Bold" panose="020D0804000000000000" pitchFamily="50" charset="-127"/>
              <a:ea typeface="나눔고딕 Bold"/>
            </a:endParaRPr>
          </a:p>
        </p:txBody>
      </p:sp>
      <p:pic>
        <p:nvPicPr>
          <p:cNvPr id="199" name="Picture 24" descr="F:\업무\업무지원\표준제안\아이콘\아이콘PNG\299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48" y="3794748"/>
            <a:ext cx="1213921" cy="498372"/>
          </a:xfrm>
          <a:prstGeom prst="rect">
            <a:avLst/>
          </a:prstGeom>
          <a:noFill/>
        </p:spPr>
      </p:pic>
      <p:sp>
        <p:nvSpPr>
          <p:cNvPr id="200" name="직사각형 199"/>
          <p:cNvSpPr/>
          <p:nvPr userDrawn="1"/>
        </p:nvSpPr>
        <p:spPr>
          <a:xfrm>
            <a:off x="4420538" y="3789050"/>
            <a:ext cx="101214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 defTabSz="1042988" eaLnBrk="0" latinLnBrk="0" hangingPunct="0">
              <a:buClr>
                <a:prstClr val="black">
                  <a:lumMod val="50000"/>
                  <a:lumOff val="50000"/>
                </a:prstClr>
              </a:buClr>
              <a:buSzPct val="100000"/>
              <a:tabLst>
                <a:tab pos="5648325" algn="l"/>
              </a:tabLst>
            </a:pPr>
            <a:r>
              <a:rPr lang="en-US" altLang="ko-KR" sz="1000" kern="0" dirty="0" smtClean="0">
                <a:solidFill>
                  <a:prstClr val="black"/>
                </a:solidFill>
                <a:latin typeface="나눔고딕 Bold" panose="020D0804000000000000" pitchFamily="50" charset="-127"/>
                <a:ea typeface="나눔고딕 Bold"/>
              </a:rPr>
              <a:t>Cache </a:t>
            </a:r>
          </a:p>
          <a:p>
            <a:pPr algn="ctr" defTabSz="1042988" eaLnBrk="0" latinLnBrk="0" hangingPunct="0">
              <a:buClr>
                <a:prstClr val="black">
                  <a:lumMod val="50000"/>
                  <a:lumOff val="50000"/>
                </a:prstClr>
              </a:buClr>
              <a:buSzPct val="100000"/>
              <a:tabLst>
                <a:tab pos="5648325" algn="l"/>
              </a:tabLst>
            </a:pPr>
            <a:r>
              <a:rPr lang="en-US" altLang="ko-KR" sz="1000" kern="0" dirty="0" smtClean="0">
                <a:solidFill>
                  <a:prstClr val="black"/>
                </a:solidFill>
                <a:latin typeface="나눔고딕 Bold" panose="020D0804000000000000" pitchFamily="50" charset="-127"/>
                <a:ea typeface="나눔고딕 Bold"/>
              </a:rPr>
              <a:t>Metadata</a:t>
            </a:r>
            <a:endParaRPr lang="ko-KR" altLang="en-US" sz="1000" kern="0" dirty="0">
              <a:solidFill>
                <a:prstClr val="black"/>
              </a:solidFill>
              <a:latin typeface="나눔고딕 Bold" panose="020D0804000000000000" pitchFamily="50" charset="-127"/>
              <a:ea typeface="나눔고딕 Bold"/>
            </a:endParaRPr>
          </a:p>
        </p:txBody>
      </p:sp>
      <p:grpSp>
        <p:nvGrpSpPr>
          <p:cNvPr id="201" name="그룹 200"/>
          <p:cNvGrpSpPr/>
          <p:nvPr userDrawn="1"/>
        </p:nvGrpSpPr>
        <p:grpSpPr>
          <a:xfrm>
            <a:off x="5169030" y="2326113"/>
            <a:ext cx="1007550" cy="876161"/>
            <a:chOff x="1305098" y="1487979"/>
            <a:chExt cx="1497369" cy="955606"/>
          </a:xfrm>
        </p:grpSpPr>
        <p:pic>
          <p:nvPicPr>
            <p:cNvPr id="202" name="Picture 220" descr="DB통01-1"/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098" y="1487979"/>
              <a:ext cx="1497369" cy="95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12"/>
            <p:cNvSpPr>
              <a:spLocks noChangeArrowheads="1"/>
            </p:cNvSpPr>
            <p:nvPr/>
          </p:nvSpPr>
          <p:spPr bwMode="auto">
            <a:xfrm>
              <a:off x="1347388" y="1707132"/>
              <a:ext cx="1424412" cy="654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kern="0" spc="-1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WIS + GEOSS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1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Metadata</a:t>
              </a:r>
              <a:r>
                <a:rPr lang="ko-KR" altLang="en-US" sz="11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storage</a:t>
              </a:r>
              <a:endParaRPr lang="ko-KR" altLang="en-US" sz="11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214" name="Picture 239" descr="화살표_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2277997" y="2735461"/>
            <a:ext cx="1784322" cy="4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직사각형 214"/>
          <p:cNvSpPr/>
          <p:nvPr userDrawn="1"/>
        </p:nvSpPr>
        <p:spPr>
          <a:xfrm>
            <a:off x="1871102" y="2590695"/>
            <a:ext cx="1641698" cy="654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</a:bodyPr>
          <a:lstStyle/>
          <a:p>
            <a:pPr algn="ctr" defTabSz="1042988" eaLnBrk="0" latinLnBrk="0" hangingPunct="0">
              <a:buClr>
                <a:prstClr val="black">
                  <a:lumMod val="50000"/>
                  <a:lumOff val="50000"/>
                </a:prstClr>
              </a:buClr>
              <a:buSzPct val="100000"/>
              <a:tabLst>
                <a:tab pos="5648325" algn="l"/>
              </a:tabLst>
            </a:pPr>
            <a:r>
              <a:rPr lang="en-US" altLang="ko-KR" sz="1200" i="1" kern="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 Bold" panose="020D0804000000000000" pitchFamily="50" charset="-127"/>
                <a:ea typeface="나눔고딕 Bold"/>
              </a:rPr>
              <a:t>Harvesting </a:t>
            </a:r>
          </a:p>
          <a:p>
            <a:pPr algn="ctr" defTabSz="1042988" eaLnBrk="0" latinLnBrk="0" hangingPunct="0">
              <a:buClr>
                <a:prstClr val="black">
                  <a:lumMod val="50000"/>
                  <a:lumOff val="50000"/>
                </a:prstClr>
              </a:buClr>
              <a:buSzPct val="100000"/>
              <a:tabLst>
                <a:tab pos="5648325" algn="l"/>
              </a:tabLst>
            </a:pPr>
            <a:r>
              <a:rPr lang="en-US" altLang="ko-KR" sz="1200" i="1" kern="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 Bold" panose="020D0804000000000000" pitchFamily="50" charset="-127"/>
                <a:ea typeface="나눔고딕 Bold"/>
              </a:rPr>
              <a:t>GEOSS Metadata</a:t>
            </a:r>
          </a:p>
          <a:p>
            <a:pPr algn="ctr" defTabSz="1042988" eaLnBrk="0" latinLnBrk="0" hangingPunct="0">
              <a:buClr>
                <a:prstClr val="black">
                  <a:lumMod val="50000"/>
                  <a:lumOff val="50000"/>
                </a:prstClr>
              </a:buClr>
              <a:buSzPct val="100000"/>
              <a:tabLst>
                <a:tab pos="5648325" algn="l"/>
              </a:tabLst>
            </a:pPr>
            <a:r>
              <a:rPr lang="ko-KR" altLang="en-US" sz="1200" i="1" kern="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 Bold" panose="020D0804000000000000" pitchFamily="50" charset="-127"/>
                <a:ea typeface="나눔고딕 Bold"/>
              </a:rPr>
              <a:t> </a:t>
            </a:r>
            <a:r>
              <a:rPr lang="en-US" altLang="ko-KR" sz="1200" i="1" kern="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 Bold" panose="020D0804000000000000" pitchFamily="50" charset="-127"/>
                <a:ea typeface="나눔고딕 Bold"/>
              </a:rPr>
              <a:t>by OAI-PMH </a:t>
            </a:r>
            <a:endParaRPr lang="en-US" altLang="ko-KR" sz="1200" i="1" kern="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16200000" scaled="1"/>
                <a:tileRect/>
              </a:gradFill>
              <a:latin typeface="나눔고딕 Bold" panose="020D0804000000000000" pitchFamily="50" charset="-127"/>
              <a:ea typeface="나눔고딕 Bold"/>
            </a:endParaRPr>
          </a:p>
        </p:txBody>
      </p:sp>
      <p:grpSp>
        <p:nvGrpSpPr>
          <p:cNvPr id="216" name="그룹 215"/>
          <p:cNvGrpSpPr/>
          <p:nvPr userDrawn="1"/>
        </p:nvGrpSpPr>
        <p:grpSpPr>
          <a:xfrm>
            <a:off x="6076660" y="2036816"/>
            <a:ext cx="1361613" cy="1228510"/>
            <a:chOff x="4809447" y="3318235"/>
            <a:chExt cx="1706769" cy="1394079"/>
          </a:xfrm>
        </p:grpSpPr>
        <p:grpSp>
          <p:nvGrpSpPr>
            <p:cNvPr id="217" name="그룹 216"/>
            <p:cNvGrpSpPr/>
            <p:nvPr/>
          </p:nvGrpSpPr>
          <p:grpSpPr>
            <a:xfrm>
              <a:off x="5178255" y="3318235"/>
              <a:ext cx="1006416" cy="1041819"/>
              <a:chOff x="5178255" y="3318235"/>
              <a:chExt cx="1006416" cy="1041819"/>
            </a:xfrm>
          </p:grpSpPr>
          <p:grpSp>
            <p:nvGrpSpPr>
              <p:cNvPr id="219" name="그룹 218"/>
              <p:cNvGrpSpPr/>
              <p:nvPr/>
            </p:nvGrpSpPr>
            <p:grpSpPr>
              <a:xfrm>
                <a:off x="5333946" y="3491932"/>
                <a:ext cx="709799" cy="709799"/>
                <a:chOff x="620237" y="1292800"/>
                <a:chExt cx="872665" cy="872665"/>
              </a:xfrm>
            </p:grpSpPr>
            <p:grpSp>
              <p:nvGrpSpPr>
                <p:cNvPr id="225" name="그룹 224"/>
                <p:cNvGrpSpPr/>
                <p:nvPr/>
              </p:nvGrpSpPr>
              <p:grpSpPr>
                <a:xfrm>
                  <a:off x="620237" y="1292800"/>
                  <a:ext cx="872665" cy="872665"/>
                  <a:chOff x="620237" y="1292800"/>
                  <a:chExt cx="872665" cy="872665"/>
                </a:xfrm>
              </p:grpSpPr>
              <p:sp>
                <p:nvSpPr>
                  <p:cNvPr id="227" name="타원 226"/>
                  <p:cNvSpPr/>
                  <p:nvPr/>
                </p:nvSpPr>
                <p:spPr>
                  <a:xfrm>
                    <a:off x="620237" y="1292800"/>
                    <a:ext cx="872665" cy="87266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2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228" name="타원 227"/>
                  <p:cNvSpPr/>
                  <p:nvPr/>
                </p:nvSpPr>
                <p:spPr>
                  <a:xfrm>
                    <a:off x="723634" y="1396197"/>
                    <a:ext cx="665871" cy="665871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innerShdw blurRad="114300">
                      <a:schemeClr val="tx1">
                        <a:lumMod val="65000"/>
                        <a:lumOff val="35000"/>
                        <a:alpha val="6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sp>
              <p:nvSpPr>
                <p:cNvPr id="226" name="왼쪽/오른쪽 화살표 225"/>
                <p:cNvSpPr/>
                <p:nvPr/>
              </p:nvSpPr>
              <p:spPr>
                <a:xfrm>
                  <a:off x="783103" y="1570781"/>
                  <a:ext cx="546934" cy="316704"/>
                </a:xfrm>
                <a:prstGeom prst="leftRightArrow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220" name="그룹 219"/>
              <p:cNvGrpSpPr/>
              <p:nvPr/>
            </p:nvGrpSpPr>
            <p:grpSpPr>
              <a:xfrm rot="593316">
                <a:off x="5178255" y="3318235"/>
                <a:ext cx="1006416" cy="1041819"/>
                <a:chOff x="2293736" y="698718"/>
                <a:chExt cx="5720103" cy="5921318"/>
              </a:xfrm>
            </p:grpSpPr>
            <p:sp>
              <p:nvSpPr>
                <p:cNvPr id="221" name="원형 화살표 220"/>
                <p:cNvSpPr/>
                <p:nvPr/>
              </p:nvSpPr>
              <p:spPr>
                <a:xfrm rot="3864999">
                  <a:off x="2298511" y="755059"/>
                  <a:ext cx="5691137" cy="5691137"/>
                </a:xfrm>
                <a:prstGeom prst="circularArrow">
                  <a:avLst>
                    <a:gd name="adj1" fmla="val 3870"/>
                    <a:gd name="adj2" fmla="val 635023"/>
                    <a:gd name="adj3" fmla="val 20503052"/>
                    <a:gd name="adj4" fmla="val 18360318"/>
                    <a:gd name="adj5" fmla="val 4183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</a:ln>
                <a:effectLst/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 latinLnBrk="0"/>
                  <a:endParaRPr lang="ko-KR" altLang="en-US" spc="-150" dirty="0" smtClean="0">
                    <a:solidFill>
                      <a:srgbClr val="1F497D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222" name="원형 화살표 221"/>
                <p:cNvSpPr/>
                <p:nvPr/>
              </p:nvSpPr>
              <p:spPr>
                <a:xfrm rot="10800000">
                  <a:off x="2301506" y="698718"/>
                  <a:ext cx="5691137" cy="5691137"/>
                </a:xfrm>
                <a:prstGeom prst="circularArrow">
                  <a:avLst>
                    <a:gd name="adj1" fmla="val 3870"/>
                    <a:gd name="adj2" fmla="val 635023"/>
                    <a:gd name="adj3" fmla="val 20503052"/>
                    <a:gd name="adj4" fmla="val 18148066"/>
                    <a:gd name="adj5" fmla="val 4183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</a:ln>
                <a:effectLst/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 latinLnBrk="0"/>
                  <a:endParaRPr lang="ko-KR" altLang="en-US" spc="-150" dirty="0" smtClean="0">
                    <a:solidFill>
                      <a:srgbClr val="1F497D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223" name="원형 화살표 222"/>
                <p:cNvSpPr/>
                <p:nvPr/>
              </p:nvSpPr>
              <p:spPr>
                <a:xfrm rot="14992484">
                  <a:off x="2322702" y="928899"/>
                  <a:ext cx="5691137" cy="5691137"/>
                </a:xfrm>
                <a:prstGeom prst="circularArrow">
                  <a:avLst>
                    <a:gd name="adj1" fmla="val 3870"/>
                    <a:gd name="adj2" fmla="val 635023"/>
                    <a:gd name="adj3" fmla="val 20503052"/>
                    <a:gd name="adj4" fmla="val 17786934"/>
                    <a:gd name="adj5" fmla="val 4183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</a:ln>
                <a:effectLst/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 latinLnBrk="0"/>
                  <a:endParaRPr lang="ko-KR" altLang="en-US" spc="-150" dirty="0" smtClean="0">
                    <a:solidFill>
                      <a:srgbClr val="1F497D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224" name="원형 화살표 223"/>
                <p:cNvSpPr/>
                <p:nvPr/>
              </p:nvSpPr>
              <p:spPr>
                <a:xfrm rot="21022714">
                  <a:off x="2293736" y="890929"/>
                  <a:ext cx="5691137" cy="5691137"/>
                </a:xfrm>
                <a:prstGeom prst="circularArrow">
                  <a:avLst>
                    <a:gd name="adj1" fmla="val 3870"/>
                    <a:gd name="adj2" fmla="val 635023"/>
                    <a:gd name="adj3" fmla="val 20503052"/>
                    <a:gd name="adj4" fmla="val 18265493"/>
                    <a:gd name="adj5" fmla="val 4183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6200000" scaled="1"/>
                  <a:tileRect/>
                </a:gradFill>
                <a:ln w="19050">
                  <a:noFill/>
                </a:ln>
                <a:effectLst/>
              </p:spPr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 latinLnBrk="0"/>
                  <a:endParaRPr lang="ko-KR" altLang="en-US" spc="-150" dirty="0" smtClean="0">
                    <a:solidFill>
                      <a:srgbClr val="1F497D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</p:grpSp>
        <p:sp>
          <p:nvSpPr>
            <p:cNvPr id="218" name="TextBox 217"/>
            <p:cNvSpPr txBox="1"/>
            <p:nvPr/>
          </p:nvSpPr>
          <p:spPr>
            <a:xfrm>
              <a:off x="4809447" y="4214039"/>
              <a:ext cx="1706769" cy="498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9569" tIns="49785" rIns="99569" bIns="49785">
              <a:spAutoFit/>
            </a:bodyPr>
            <a:lstStyle>
              <a:defPPr>
                <a:defRPr lang="ko-KR"/>
              </a:defPPr>
              <a:lvl1pPr algn="ctr" defTabSz="1042988" eaLnBrk="0" latinLnBrk="0" hangingPunct="0">
                <a:buClr>
                  <a:prstClr val="black">
                    <a:lumMod val="50000"/>
                    <a:lumOff val="50000"/>
                  </a:prstClr>
                </a:buClr>
                <a:buSzPct val="100000"/>
                <a:tabLst>
                  <a:tab pos="5648325" algn="l"/>
                </a:tabLst>
                <a:defRPr sz="1400" i="1" ker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Rix고딕 EB" panose="02020603020101020101" pitchFamily="18" charset="-127"/>
                  <a:ea typeface="Rix고딕 EB" panose="02020603020101020101" pitchFamily="18" charset="-127"/>
                </a:defRPr>
              </a:lvl1pPr>
            </a:lstStyle>
            <a:p>
              <a:r>
                <a:rPr lang="en-US" altLang="ko-KR" sz="1100" b="1" dirty="0" smtClean="0">
                  <a:latin typeface="나눔고딕 Bold" panose="020D0804000000000000" pitchFamily="50" charset="-127"/>
                  <a:ea typeface="나눔고딕 Bold"/>
                </a:rPr>
                <a:t>Metadata</a:t>
              </a:r>
            </a:p>
            <a:p>
              <a:r>
                <a:rPr lang="en-US" altLang="ko-KR" sz="1100" b="1" dirty="0" smtClean="0">
                  <a:latin typeface="나눔고딕 Bold" panose="020D0804000000000000" pitchFamily="50" charset="-127"/>
                  <a:ea typeface="나눔고딕 Bold"/>
                </a:rPr>
                <a:t>Synchronization</a:t>
              </a:r>
            </a:p>
          </p:txBody>
        </p:sp>
      </p:grpSp>
      <p:sp>
        <p:nvSpPr>
          <p:cNvPr id="229" name="Text Box 31"/>
          <p:cNvSpPr txBox="1">
            <a:spLocks noChangeArrowheads="1"/>
          </p:cNvSpPr>
          <p:nvPr userDrawn="1"/>
        </p:nvSpPr>
        <p:spPr bwMode="auto">
          <a:xfrm rot="16200000">
            <a:off x="3786960" y="2171311"/>
            <a:ext cx="1255843" cy="1364276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rgbClr val="D8D8D8">
                <a:lumMod val="75000"/>
              </a:srgbClr>
            </a:solidFill>
          </a:ln>
          <a:effectLst>
            <a:innerShdw blurRad="114300">
              <a:srgbClr val="D8D8D8">
                <a:lumMod val="75000"/>
              </a:srgbClr>
            </a:innerShdw>
          </a:effectLst>
        </p:spPr>
        <p:txBody>
          <a:bodyPr wrap="square" lIns="0" tIns="0" rIns="0" bIns="72000" rtlCol="0" anchor="b" anchorCtr="0">
            <a:noAutofit/>
          </a:bodyPr>
          <a:lstStyle>
            <a:defPPr>
              <a:defRPr lang="ko-KR"/>
            </a:defPPr>
            <a:lvl1pPr latinLnBrk="0">
              <a:defRPr kern="0" spc="-150">
                <a:solidFill>
                  <a:srgbClr val="DE2452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spc="0" dirty="0" smtClean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16200000" scaled="0"/>
              </a:gradFill>
              <a:effectLst>
                <a:glow rad="63500">
                  <a:sysClr val="window" lastClr="FFFFFF">
                    <a:alpha val="40000"/>
                  </a:sysClr>
                </a:glow>
              </a:effectLst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230" name="Text Box 31"/>
          <p:cNvSpPr txBox="1">
            <a:spLocks noChangeArrowheads="1"/>
          </p:cNvSpPr>
          <p:nvPr userDrawn="1"/>
        </p:nvSpPr>
        <p:spPr bwMode="auto">
          <a:xfrm rot="16200000">
            <a:off x="3055620" y="2682708"/>
            <a:ext cx="1255842" cy="34147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>
            <a:solidFill>
              <a:srgbClr val="D8D8D8">
                <a:lumMod val="75000"/>
              </a:srgbClr>
            </a:solidFill>
          </a:ln>
          <a:effectLst>
            <a:innerShdw blurRad="114300">
              <a:srgbClr val="D8D8D8">
                <a:lumMod val="75000"/>
              </a:srgbClr>
            </a:innerShdw>
          </a:effectLst>
        </p:spPr>
        <p:txBody>
          <a:bodyPr vert="vert" wrap="square" lIns="0" tIns="0" rIns="0" bIns="0" rtlCol="0" anchor="ctr" anchorCtr="0">
            <a:noAutofit/>
          </a:bodyPr>
          <a:lstStyle>
            <a:defPPr>
              <a:defRPr lang="ko-KR"/>
            </a:defPPr>
            <a:lvl1pPr latinLnBrk="0">
              <a:defRPr kern="0" spc="-150">
                <a:solidFill>
                  <a:srgbClr val="DE2452"/>
                </a:solidFill>
                <a:latin typeface="Rix고딕 EB" pitchFamily="18" charset="-127"/>
                <a:ea typeface="Rix고딕 EB" pitchFamily="18" charset="-127"/>
              </a:defRPr>
            </a:lvl1pPr>
          </a:lstStyle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50" b="1" spc="0" dirty="0">
                <a:gradFill>
                  <a:gsLst>
                    <a:gs pos="7917">
                      <a:prstClr val="black">
                        <a:lumMod val="85000"/>
                        <a:lumOff val="15000"/>
                      </a:prstClr>
                    </a:gs>
                    <a:gs pos="17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GISC </a:t>
            </a:r>
            <a:r>
              <a:rPr kumimoji="1" lang="en-US" altLang="ko-KR" sz="1050" b="1" spc="0" dirty="0" smtClean="0">
                <a:gradFill>
                  <a:gsLst>
                    <a:gs pos="7917">
                      <a:prstClr val="black">
                        <a:lumMod val="85000"/>
                        <a:lumOff val="15000"/>
                      </a:prstClr>
                    </a:gs>
                    <a:gs pos="17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Seoul</a:t>
            </a:r>
          </a:p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spc="0" dirty="0" smtClean="0">
                <a:gradFill>
                  <a:gsLst>
                    <a:gs pos="7917">
                      <a:prstClr val="black">
                        <a:lumMod val="85000"/>
                        <a:lumOff val="15000"/>
                      </a:prstClr>
                    </a:gs>
                    <a:gs pos="17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Porta</a:t>
            </a:r>
            <a:r>
              <a:rPr kumimoji="1" lang="en-US" altLang="ko-KR" sz="1000" b="1" spc="0" dirty="0" smtClean="0">
                <a:gradFill>
                  <a:gsLst>
                    <a:gs pos="7917">
                      <a:prstClr val="black">
                        <a:lumMod val="85000"/>
                        <a:lumOff val="15000"/>
                      </a:prstClr>
                    </a:gs>
                    <a:gs pos="17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l</a:t>
            </a:r>
            <a:endParaRPr kumimoji="1" lang="ko-KR" altLang="en-US" sz="1000" b="1" spc="0" dirty="0">
              <a:gradFill>
                <a:gsLst>
                  <a:gs pos="7917">
                    <a:prstClr val="black">
                      <a:lumMod val="85000"/>
                      <a:lumOff val="15000"/>
                    </a:prstClr>
                  </a:gs>
                  <a:gs pos="17000">
                    <a:prstClr val="black">
                      <a:lumMod val="85000"/>
                      <a:lumOff val="15000"/>
                    </a:prstClr>
                  </a:gs>
                </a:gsLst>
                <a:lin ang="16200000" scaled="0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55" name="그룹 254"/>
          <p:cNvGrpSpPr/>
          <p:nvPr userDrawn="1"/>
        </p:nvGrpSpPr>
        <p:grpSpPr>
          <a:xfrm>
            <a:off x="8098481" y="1935951"/>
            <a:ext cx="325600" cy="359664"/>
            <a:chOff x="7051079" y="2325342"/>
            <a:chExt cx="483890" cy="483890"/>
          </a:xfrm>
        </p:grpSpPr>
        <p:sp>
          <p:nvSpPr>
            <p:cNvPr id="256" name="타원 255"/>
            <p:cNvSpPr/>
            <p:nvPr/>
          </p:nvSpPr>
          <p:spPr>
            <a:xfrm>
              <a:off x="7051079" y="2325342"/>
              <a:ext cx="483890" cy="4838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D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57" name="Text Box 82"/>
            <p:cNvSpPr txBox="1">
              <a:spLocks noChangeArrowheads="1"/>
            </p:cNvSpPr>
            <p:nvPr/>
          </p:nvSpPr>
          <p:spPr bwMode="auto">
            <a:xfrm>
              <a:off x="7101250" y="2492752"/>
              <a:ext cx="383550" cy="1490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1042988" eaLnBrk="0" latinLnBrk="0" hangingPunct="0">
                <a:lnSpc>
                  <a:spcPct val="80000"/>
                </a:lnSpc>
                <a:buClr>
                  <a:prstClr val="black">
                    <a:lumMod val="50000"/>
                    <a:lumOff val="50000"/>
                  </a:prstClr>
                </a:buClr>
                <a:buSzPct val="100000"/>
                <a:buFont typeface="Symbol" pitchFamily="18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GISC</a:t>
              </a:r>
              <a:endParaRPr lang="en-US" altLang="ko-KR" sz="9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58" name="그룹 257"/>
          <p:cNvGrpSpPr/>
          <p:nvPr userDrawn="1"/>
        </p:nvGrpSpPr>
        <p:grpSpPr>
          <a:xfrm>
            <a:off x="8494871" y="2145600"/>
            <a:ext cx="325600" cy="359664"/>
            <a:chOff x="7051079" y="2325342"/>
            <a:chExt cx="483890" cy="483890"/>
          </a:xfrm>
        </p:grpSpPr>
        <p:sp>
          <p:nvSpPr>
            <p:cNvPr id="259" name="타원 258"/>
            <p:cNvSpPr/>
            <p:nvPr/>
          </p:nvSpPr>
          <p:spPr>
            <a:xfrm>
              <a:off x="7051079" y="2325342"/>
              <a:ext cx="483890" cy="4838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D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0" name="Text Box 82"/>
            <p:cNvSpPr txBox="1">
              <a:spLocks noChangeArrowheads="1"/>
            </p:cNvSpPr>
            <p:nvPr/>
          </p:nvSpPr>
          <p:spPr bwMode="auto">
            <a:xfrm>
              <a:off x="7101250" y="2492752"/>
              <a:ext cx="383550" cy="1490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1042988" eaLnBrk="0" latinLnBrk="0" hangingPunct="0">
                <a:lnSpc>
                  <a:spcPct val="80000"/>
                </a:lnSpc>
                <a:buClr>
                  <a:prstClr val="black">
                    <a:lumMod val="50000"/>
                    <a:lumOff val="50000"/>
                  </a:prstClr>
                </a:buClr>
                <a:buSzPct val="100000"/>
                <a:buFont typeface="Symbol" pitchFamily="18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GISC</a:t>
              </a:r>
              <a:endParaRPr lang="en-US" altLang="ko-KR" sz="9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61" name="그룹 260"/>
          <p:cNvGrpSpPr/>
          <p:nvPr userDrawn="1"/>
        </p:nvGrpSpPr>
        <p:grpSpPr>
          <a:xfrm>
            <a:off x="7720478" y="2145600"/>
            <a:ext cx="325600" cy="359664"/>
            <a:chOff x="7051079" y="2325342"/>
            <a:chExt cx="483890" cy="483890"/>
          </a:xfrm>
        </p:grpSpPr>
        <p:sp>
          <p:nvSpPr>
            <p:cNvPr id="262" name="타원 261"/>
            <p:cNvSpPr/>
            <p:nvPr/>
          </p:nvSpPr>
          <p:spPr>
            <a:xfrm>
              <a:off x="7051079" y="2325342"/>
              <a:ext cx="483890" cy="4838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D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3" name="Text Box 82"/>
            <p:cNvSpPr txBox="1">
              <a:spLocks noChangeArrowheads="1"/>
            </p:cNvSpPr>
            <p:nvPr/>
          </p:nvSpPr>
          <p:spPr bwMode="auto">
            <a:xfrm>
              <a:off x="7101250" y="2492752"/>
              <a:ext cx="383550" cy="1490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1042988" eaLnBrk="0" latinLnBrk="0" hangingPunct="0">
                <a:lnSpc>
                  <a:spcPct val="80000"/>
                </a:lnSpc>
                <a:buClr>
                  <a:prstClr val="black">
                    <a:lumMod val="50000"/>
                    <a:lumOff val="50000"/>
                  </a:prstClr>
                </a:buClr>
                <a:buSzPct val="100000"/>
                <a:buFont typeface="Symbol" pitchFamily="18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GISC</a:t>
              </a:r>
              <a:endParaRPr lang="en-US" altLang="ko-KR" sz="9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64" name="그룹 263"/>
          <p:cNvGrpSpPr/>
          <p:nvPr userDrawn="1"/>
        </p:nvGrpSpPr>
        <p:grpSpPr>
          <a:xfrm>
            <a:off x="8591804" y="2597990"/>
            <a:ext cx="325600" cy="359664"/>
            <a:chOff x="7051079" y="2325342"/>
            <a:chExt cx="483890" cy="483890"/>
          </a:xfrm>
        </p:grpSpPr>
        <p:sp>
          <p:nvSpPr>
            <p:cNvPr id="265" name="타원 264"/>
            <p:cNvSpPr/>
            <p:nvPr/>
          </p:nvSpPr>
          <p:spPr>
            <a:xfrm>
              <a:off x="7051079" y="2325342"/>
              <a:ext cx="483890" cy="4838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D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6" name="Text Box 82"/>
            <p:cNvSpPr txBox="1">
              <a:spLocks noChangeArrowheads="1"/>
            </p:cNvSpPr>
            <p:nvPr/>
          </p:nvSpPr>
          <p:spPr bwMode="auto">
            <a:xfrm>
              <a:off x="7101250" y="2492752"/>
              <a:ext cx="383550" cy="1490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1042988" eaLnBrk="0" latinLnBrk="0" hangingPunct="0">
                <a:lnSpc>
                  <a:spcPct val="80000"/>
                </a:lnSpc>
                <a:buClr>
                  <a:prstClr val="black">
                    <a:lumMod val="50000"/>
                    <a:lumOff val="50000"/>
                  </a:prstClr>
                </a:buClr>
                <a:buSzPct val="100000"/>
                <a:buFont typeface="Symbol" pitchFamily="18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GISC</a:t>
              </a:r>
              <a:endParaRPr lang="en-US" altLang="ko-KR" sz="9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67" name="그룹 266"/>
          <p:cNvGrpSpPr/>
          <p:nvPr userDrawn="1"/>
        </p:nvGrpSpPr>
        <p:grpSpPr>
          <a:xfrm>
            <a:off x="7626165" y="2597990"/>
            <a:ext cx="325600" cy="359664"/>
            <a:chOff x="7051079" y="2325342"/>
            <a:chExt cx="483890" cy="483890"/>
          </a:xfrm>
        </p:grpSpPr>
        <p:sp>
          <p:nvSpPr>
            <p:cNvPr id="268" name="타원 267"/>
            <p:cNvSpPr/>
            <p:nvPr/>
          </p:nvSpPr>
          <p:spPr>
            <a:xfrm>
              <a:off x="7051079" y="2325342"/>
              <a:ext cx="483890" cy="4838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D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9" name="Text Box 82"/>
            <p:cNvSpPr txBox="1">
              <a:spLocks noChangeArrowheads="1"/>
            </p:cNvSpPr>
            <p:nvPr/>
          </p:nvSpPr>
          <p:spPr bwMode="auto">
            <a:xfrm>
              <a:off x="7101250" y="2492752"/>
              <a:ext cx="383550" cy="1490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1042988" eaLnBrk="0" latinLnBrk="0" hangingPunct="0">
                <a:lnSpc>
                  <a:spcPct val="80000"/>
                </a:lnSpc>
                <a:buClr>
                  <a:prstClr val="black">
                    <a:lumMod val="50000"/>
                    <a:lumOff val="50000"/>
                  </a:prstClr>
                </a:buClr>
                <a:buSzPct val="100000"/>
                <a:buFont typeface="Symbol" pitchFamily="18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GISC</a:t>
              </a:r>
              <a:endParaRPr lang="en-US" altLang="ko-KR" sz="9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70" name="그룹 269"/>
          <p:cNvGrpSpPr/>
          <p:nvPr userDrawn="1"/>
        </p:nvGrpSpPr>
        <p:grpSpPr>
          <a:xfrm>
            <a:off x="8331916" y="2957655"/>
            <a:ext cx="325600" cy="359664"/>
            <a:chOff x="7051079" y="2325342"/>
            <a:chExt cx="483890" cy="483890"/>
          </a:xfrm>
        </p:grpSpPr>
        <p:sp>
          <p:nvSpPr>
            <p:cNvPr id="271" name="타원 270"/>
            <p:cNvSpPr/>
            <p:nvPr/>
          </p:nvSpPr>
          <p:spPr>
            <a:xfrm>
              <a:off x="7051079" y="2325342"/>
              <a:ext cx="483890" cy="4838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D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2" name="Text Box 82"/>
            <p:cNvSpPr txBox="1">
              <a:spLocks noChangeArrowheads="1"/>
            </p:cNvSpPr>
            <p:nvPr/>
          </p:nvSpPr>
          <p:spPr bwMode="auto">
            <a:xfrm>
              <a:off x="7101250" y="2492752"/>
              <a:ext cx="383550" cy="1490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1042988" eaLnBrk="0" latinLnBrk="0" hangingPunct="0">
                <a:lnSpc>
                  <a:spcPct val="80000"/>
                </a:lnSpc>
                <a:buClr>
                  <a:prstClr val="black">
                    <a:lumMod val="50000"/>
                    <a:lumOff val="50000"/>
                  </a:prstClr>
                </a:buClr>
                <a:buSzPct val="100000"/>
                <a:buFont typeface="Symbol" pitchFamily="18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GISC</a:t>
              </a:r>
              <a:endParaRPr lang="ko-KR" altLang="en-US" sz="9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73" name="그룹 272"/>
          <p:cNvGrpSpPr/>
          <p:nvPr userDrawn="1"/>
        </p:nvGrpSpPr>
        <p:grpSpPr>
          <a:xfrm>
            <a:off x="7884771" y="2957655"/>
            <a:ext cx="325600" cy="359664"/>
            <a:chOff x="7051079" y="2325342"/>
            <a:chExt cx="483890" cy="483890"/>
          </a:xfrm>
        </p:grpSpPr>
        <p:sp>
          <p:nvSpPr>
            <p:cNvPr id="274" name="타원 273"/>
            <p:cNvSpPr/>
            <p:nvPr/>
          </p:nvSpPr>
          <p:spPr>
            <a:xfrm>
              <a:off x="7051079" y="2325342"/>
              <a:ext cx="483890" cy="4838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D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5" name="Text Box 82"/>
            <p:cNvSpPr txBox="1">
              <a:spLocks noChangeArrowheads="1"/>
            </p:cNvSpPr>
            <p:nvPr/>
          </p:nvSpPr>
          <p:spPr bwMode="auto">
            <a:xfrm>
              <a:off x="7101250" y="2492752"/>
              <a:ext cx="383550" cy="1490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1042988" eaLnBrk="0" latinLnBrk="0" hangingPunct="0">
                <a:lnSpc>
                  <a:spcPct val="80000"/>
                </a:lnSpc>
                <a:buClr>
                  <a:prstClr val="black">
                    <a:lumMod val="50000"/>
                    <a:lumOff val="50000"/>
                  </a:prstClr>
                </a:buClr>
                <a:buSzPct val="100000"/>
                <a:buFont typeface="Symbol" pitchFamily="18" charset="2"/>
                <a:buNone/>
                <a:tabLst>
                  <a:tab pos="5648325" algn="l"/>
                </a:tabLst>
                <a:defRPr/>
              </a:pPr>
              <a:r>
                <a:rPr lang="en-US" altLang="ko-KR" sz="900" kern="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16200000" scaled="1"/>
                    <a:tileRect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GISC</a:t>
              </a:r>
              <a:endParaRPr lang="ko-KR" altLang="en-US" sz="900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16200000" scaled="1"/>
                  <a:tileRect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279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50" y="2306492"/>
            <a:ext cx="1143537" cy="10989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16370" y="2340824"/>
            <a:ext cx="1692000" cy="1281469"/>
            <a:chOff x="632399" y="2643981"/>
            <a:chExt cx="1692000" cy="1281469"/>
          </a:xfrm>
        </p:grpSpPr>
        <p:sp>
          <p:nvSpPr>
            <p:cNvPr id="231" name="양쪽 모서리가 둥근 사각형 230"/>
            <p:cNvSpPr/>
            <p:nvPr/>
          </p:nvSpPr>
          <p:spPr>
            <a:xfrm>
              <a:off x="632399" y="2643981"/>
              <a:ext cx="1692000" cy="27015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969696"/>
            </a:solidFill>
            <a:ln w="19050">
              <a:noFill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latinLnBrk="0"/>
              <a:endParaRPr lang="ko-KR" altLang="en-US" sz="1100" kern="0" spc="-150" dirty="0" smtClean="0">
                <a:solidFill>
                  <a:srgbClr val="003366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  <p:pic>
          <p:nvPicPr>
            <p:cNvPr id="232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6" t="12123" b="8131"/>
            <a:stretch/>
          </p:blipFill>
          <p:spPr bwMode="auto">
            <a:xfrm rot="16200000">
              <a:off x="1408643" y="2181600"/>
              <a:ext cx="56156" cy="1415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" name="양쪽 모서리가 둥근 사각형 232"/>
            <p:cNvSpPr/>
            <p:nvPr/>
          </p:nvSpPr>
          <p:spPr>
            <a:xfrm>
              <a:off x="632399" y="2912859"/>
              <a:ext cx="1692000" cy="101259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8B8F9E">
                <a:lumMod val="20000"/>
                <a:lumOff val="80000"/>
              </a:srgbClr>
            </a:solidFill>
            <a:ln w="19050">
              <a:noFill/>
            </a:ln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latinLnBrk="0">
                <a:defRPr/>
              </a:pPr>
              <a:endParaRPr lang="ko-KR" altLang="en-US" sz="1000" kern="0" spc="-150" dirty="0" smtClean="0">
                <a:solidFill>
                  <a:srgbClr val="003366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  <p:sp>
          <p:nvSpPr>
            <p:cNvPr id="234" name="텍스트 개체 틀 3"/>
            <p:cNvSpPr txBox="1">
              <a:spLocks/>
            </p:cNvSpPr>
            <p:nvPr userDrawn="1"/>
          </p:nvSpPr>
          <p:spPr>
            <a:xfrm>
              <a:off x="1201554" y="2684310"/>
              <a:ext cx="468078" cy="184666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spAutoFit/>
              <a:scene3d>
                <a:camera prst="orthographicFront"/>
                <a:lightRig rig="threePt" dir="t"/>
              </a:scene3d>
              <a:sp3d contourW="44450">
                <a:bevelT w="1270"/>
                <a:contourClr>
                  <a:schemeClr val="tx1">
                    <a:lumMod val="65000"/>
                    <a:lumOff val="35000"/>
                  </a:schemeClr>
                </a:contourClr>
              </a:sp3d>
            </a:bodyPr>
            <a:lstStyle>
              <a:defPPr>
                <a:defRPr lang="ko-KR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6450" algn="l"/>
                </a:tabLst>
                <a:defRPr kumimoji="0" sz="1600" kern="0" spc="-50">
                  <a:solidFill>
                    <a:prstClr val="white"/>
                  </a:solidFill>
                  <a:latin typeface="Rix고딕 EB" panose="02020603020101020101" pitchFamily="18" charset="-127"/>
                  <a:ea typeface="Rix고딕 EB" panose="02020603020101020101" pitchFamily="18" charset="-127"/>
                </a:defRPr>
              </a:lvl1pPr>
            </a:lstStyle>
            <a:p>
              <a:pPr algn="ctr"/>
              <a:r>
                <a:rPr lang="en-US" altLang="ko-KR" sz="1200" smtClean="0">
                  <a:latin typeface="나눔고딕 Bold" panose="020D0804000000000000" pitchFamily="50" charset="-127"/>
                  <a:ea typeface="나눔고딕 Bold" panose="020D0804000000000000" pitchFamily="50" charset="-127"/>
                </a:rPr>
                <a:t>GEOSS</a:t>
              </a:r>
              <a:endParaRPr lang="en-US" altLang="ko-KR" sz="1200" dirty="0">
                <a:latin typeface="나눔고딕 Bold" panose="020D0804000000000000" pitchFamily="50" charset="-127"/>
                <a:ea typeface="나눔고딕 Bold" panose="020D0804000000000000" pitchFamily="50" charset="-127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70" y="2949951"/>
              <a:ext cx="1583631" cy="9121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52" name="양쪽 모서리가 둥근 사각형 251"/>
          <p:cNvSpPr/>
          <p:nvPr userDrawn="1"/>
        </p:nvSpPr>
        <p:spPr>
          <a:xfrm>
            <a:off x="1961369" y="4562506"/>
            <a:ext cx="1398585" cy="24054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69696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100" kern="0" spc="-150" dirty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253" name="양쪽 모서리가 둥근 사각형 252"/>
          <p:cNvSpPr/>
          <p:nvPr userDrawn="1"/>
        </p:nvSpPr>
        <p:spPr>
          <a:xfrm>
            <a:off x="3402015" y="4677290"/>
            <a:ext cx="1398585" cy="116433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>
              <a:defRPr/>
            </a:pPr>
            <a:endParaRPr lang="ko-KR" altLang="en-US" sz="1200" kern="0" spc="-150" dirty="0" smtClean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276" name="텍스트 개체 틀 3"/>
          <p:cNvSpPr txBox="1">
            <a:spLocks/>
          </p:cNvSpPr>
          <p:nvPr userDrawn="1"/>
        </p:nvSpPr>
        <p:spPr>
          <a:xfrm>
            <a:off x="2212157" y="4590447"/>
            <a:ext cx="843180" cy="184666"/>
          </a:xfrm>
          <a:prstGeom prst="rect">
            <a:avLst/>
          </a:prstGeom>
          <a:noFill/>
        </p:spPr>
        <p:txBody>
          <a:bodyPr vert="horz" wrap="none" lIns="0" tIns="0" rIns="0" bIns="0" anchor="ctr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ko-KR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 kumimoji="0" sz="1600" kern="0" spc="-50">
                <a:solidFill>
                  <a:prstClr val="white"/>
                </a:solidFill>
                <a:latin typeface="Rix고딕 EB" panose="02020603020101020101" pitchFamily="18" charset="-127"/>
                <a:ea typeface="Rix고딕 EB" panose="02020603020101020101" pitchFamily="18" charset="-127"/>
              </a:defRPr>
            </a:lvl1pPr>
          </a:lstStyle>
          <a:p>
            <a:pPr algn="ctr"/>
            <a:r>
              <a:rPr lang="en-US" altLang="ko-KR" sz="1200" dirty="0" smtClean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DCPC NMSC</a:t>
            </a:r>
            <a:endParaRPr lang="en-US" altLang="ko-KR" sz="12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291" name="양쪽 모서리가 둥근 사각형 290"/>
          <p:cNvSpPr/>
          <p:nvPr userDrawn="1"/>
        </p:nvSpPr>
        <p:spPr>
          <a:xfrm>
            <a:off x="3440563" y="4562506"/>
            <a:ext cx="1398585" cy="24054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69696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100" kern="0" spc="-150" dirty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292" name="양쪽 모서리가 둥근 사각형 291"/>
          <p:cNvSpPr/>
          <p:nvPr userDrawn="1"/>
        </p:nvSpPr>
        <p:spPr>
          <a:xfrm>
            <a:off x="4881209" y="4677290"/>
            <a:ext cx="1398585" cy="116433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>
              <a:defRPr/>
            </a:pPr>
            <a:endParaRPr lang="ko-KR" altLang="en-US" sz="1200" kern="0" spc="-150" dirty="0" smtClean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293" name="텍스트 개체 틀 3"/>
          <p:cNvSpPr txBox="1">
            <a:spLocks/>
          </p:cNvSpPr>
          <p:nvPr userDrawn="1"/>
        </p:nvSpPr>
        <p:spPr>
          <a:xfrm>
            <a:off x="3648873" y="4590447"/>
            <a:ext cx="928139" cy="184666"/>
          </a:xfrm>
          <a:prstGeom prst="rect">
            <a:avLst/>
          </a:prstGeom>
          <a:noFill/>
        </p:spPr>
        <p:txBody>
          <a:bodyPr vert="horz" wrap="none" lIns="0" tIns="0" rIns="0" bIns="0" anchor="ctr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ko-KR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 kumimoji="0" sz="1600" kern="0" spc="-50">
                <a:solidFill>
                  <a:prstClr val="white"/>
                </a:solidFill>
                <a:latin typeface="Rix고딕 EB" panose="02020603020101020101" pitchFamily="18" charset="-127"/>
                <a:ea typeface="Rix고딕 EB" panose="02020603020101020101" pitchFamily="18" charset="-127"/>
              </a:defRPr>
            </a:lvl1pPr>
          </a:lstStyle>
          <a:p>
            <a:pPr algn="ctr"/>
            <a:r>
              <a:rPr lang="en-US" altLang="ko-KR" sz="1200" dirty="0" smtClean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DCPC WAMIS</a:t>
            </a:r>
            <a:endParaRPr lang="en-US" altLang="ko-KR" sz="12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295" name="양쪽 모서리가 둥근 사각형 294"/>
          <p:cNvSpPr/>
          <p:nvPr userDrawn="1"/>
        </p:nvSpPr>
        <p:spPr>
          <a:xfrm>
            <a:off x="4921410" y="4562506"/>
            <a:ext cx="1398585" cy="24054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69696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100" kern="0" spc="-150" dirty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296" name="양쪽 모서리가 둥근 사각형 295"/>
          <p:cNvSpPr/>
          <p:nvPr userDrawn="1"/>
        </p:nvSpPr>
        <p:spPr>
          <a:xfrm>
            <a:off x="6362056" y="4677290"/>
            <a:ext cx="1398585" cy="116433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>
              <a:defRPr/>
            </a:pPr>
            <a:endParaRPr lang="ko-KR" altLang="en-US" sz="1200" kern="0" spc="-150" dirty="0" smtClean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297" name="텍스트 개체 틀 3"/>
          <p:cNvSpPr txBox="1">
            <a:spLocks/>
          </p:cNvSpPr>
          <p:nvPr userDrawn="1"/>
        </p:nvSpPr>
        <p:spPr>
          <a:xfrm>
            <a:off x="4978235" y="4590447"/>
            <a:ext cx="1231106" cy="184666"/>
          </a:xfrm>
          <a:prstGeom prst="rect">
            <a:avLst/>
          </a:prstGeom>
          <a:noFill/>
        </p:spPr>
        <p:txBody>
          <a:bodyPr vert="horz" wrap="none" lIns="0" tIns="0" rIns="0" bIns="0" anchor="ctr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ko-KR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 kumimoji="0" sz="1600" kern="0" spc="-50">
                <a:solidFill>
                  <a:prstClr val="white"/>
                </a:solidFill>
                <a:latin typeface="Rix고딕 EB" panose="02020603020101020101" pitchFamily="18" charset="-127"/>
                <a:ea typeface="Rix고딕 EB" panose="02020603020101020101" pitchFamily="18" charset="-127"/>
              </a:defRPr>
            </a:lvl1pPr>
          </a:lstStyle>
          <a:p>
            <a:pPr algn="ctr"/>
            <a:r>
              <a:rPr lang="en-US" altLang="ko-KR" sz="1200" dirty="0" smtClean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DCPC LC/LRFMME</a:t>
            </a:r>
            <a:endParaRPr lang="en-US" altLang="ko-KR" sz="12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298" name="양쪽 모서리가 둥근 사각형 297"/>
          <p:cNvSpPr/>
          <p:nvPr userDrawn="1"/>
        </p:nvSpPr>
        <p:spPr>
          <a:xfrm>
            <a:off x="6400604" y="4562506"/>
            <a:ext cx="1398585" cy="24054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69696"/>
          </a:solidFill>
          <a:ln w="19050"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100" kern="0" spc="-150" dirty="0">
              <a:solidFill>
                <a:srgbClr val="003366"/>
              </a:solidFill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300" name="텍스트 개체 틀 3"/>
          <p:cNvSpPr txBox="1">
            <a:spLocks/>
          </p:cNvSpPr>
          <p:nvPr userDrawn="1"/>
        </p:nvSpPr>
        <p:spPr>
          <a:xfrm>
            <a:off x="6774021" y="4590447"/>
            <a:ext cx="597921" cy="184666"/>
          </a:xfrm>
          <a:prstGeom prst="rect">
            <a:avLst/>
          </a:prstGeom>
          <a:noFill/>
        </p:spPr>
        <p:txBody>
          <a:bodyPr vert="horz" wrap="none" lIns="0" tIns="0" rIns="0" bIns="0" anchor="ctr">
            <a:spAutoFit/>
            <a:scene3d>
              <a:camera prst="orthographicFront"/>
              <a:lightRig rig="threePt" dir="t"/>
            </a:scene3d>
            <a:sp3d contourW="44450">
              <a:bevelT w="127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ko-KR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 kumimoji="0" sz="1600" kern="0" spc="-50">
                <a:solidFill>
                  <a:prstClr val="white"/>
                </a:solidFill>
                <a:latin typeface="Rix고딕 EB" panose="02020603020101020101" pitchFamily="18" charset="-127"/>
                <a:ea typeface="Rix고딕 EB" panose="02020603020101020101" pitchFamily="18" charset="-127"/>
              </a:defRPr>
            </a:lvl1pPr>
          </a:lstStyle>
          <a:p>
            <a:pPr algn="ctr"/>
            <a:r>
              <a:rPr lang="en-US" altLang="ko-KR" sz="1200" dirty="0" smtClean="0">
                <a:latin typeface="나눔고딕 Bold" panose="020D0804000000000000" pitchFamily="50" charset="-127"/>
                <a:ea typeface="나눔고딕 Bold" panose="020D0804000000000000" pitchFamily="50" charset="-127"/>
              </a:rPr>
              <a:t>NC Seoul</a:t>
            </a:r>
            <a:endParaRPr lang="en-US" altLang="ko-KR" sz="1200" dirty="0"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06" y="4844629"/>
            <a:ext cx="1254570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59" y="4844629"/>
            <a:ext cx="1249800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91" y="4844629"/>
            <a:ext cx="1343130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74" y="4844629"/>
            <a:ext cx="1242930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8" name="그룹 107"/>
          <p:cNvGrpSpPr/>
          <p:nvPr userDrawn="1"/>
        </p:nvGrpSpPr>
        <p:grpSpPr>
          <a:xfrm>
            <a:off x="3748994" y="408311"/>
            <a:ext cx="2371976" cy="1076419"/>
            <a:chOff x="-721553" y="3610969"/>
            <a:chExt cx="2999039" cy="1716608"/>
          </a:xfrm>
        </p:grpSpPr>
        <p:sp>
          <p:nvSpPr>
            <p:cNvPr id="109" name="구름 108"/>
            <p:cNvSpPr/>
            <p:nvPr/>
          </p:nvSpPr>
          <p:spPr>
            <a:xfrm>
              <a:off x="-721553" y="3610969"/>
              <a:ext cx="2694850" cy="1173928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ko-KR" b="1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/>
              </a:endParaRPr>
            </a:p>
          </p:txBody>
        </p:sp>
        <p:sp>
          <p:nvSpPr>
            <p:cNvPr id="112" name="TextBox 111"/>
            <p:cNvSpPr txBox="1"/>
            <p:nvPr/>
          </p:nvSpPr>
          <p:spPr bwMode="auto">
            <a:xfrm>
              <a:off x="1340517" y="5012409"/>
              <a:ext cx="936969" cy="31516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noAutofit/>
            </a:bodyPr>
            <a:lstStyle/>
            <a:p>
              <a:pPr marL="1588" algn="ctr" defTabSz="914127" latinLnBrk="0">
                <a:buClr>
                  <a:srgbClr val="8B8F9E"/>
                </a:buClr>
                <a:buSzPct val="100000"/>
                <a:tabLst>
                  <a:tab pos="801688" algn="l"/>
                  <a:tab pos="1160463" algn="l"/>
                </a:tabLst>
              </a:pPr>
              <a:r>
                <a:rPr lang="en-US" altLang="ko-KR" sz="1050" kern="0" dirty="0" smtClean="0">
                  <a:latin typeface="나눔고딕 Bold" panose="020D0804000000000000" pitchFamily="50" charset="-127"/>
                  <a:ea typeface="나눔고딕 Bold"/>
                </a:rPr>
                <a:t>Cache </a:t>
              </a:r>
            </a:p>
            <a:p>
              <a:pPr marL="1588" algn="ctr" defTabSz="914127" latinLnBrk="0">
                <a:buClr>
                  <a:srgbClr val="8B8F9E"/>
                </a:buClr>
                <a:buSzPct val="100000"/>
                <a:tabLst>
                  <a:tab pos="801688" algn="l"/>
                  <a:tab pos="1160463" algn="l"/>
                </a:tabLst>
              </a:pPr>
              <a:r>
                <a:rPr lang="en-US" altLang="ko-KR" sz="1050" kern="0" dirty="0" smtClean="0">
                  <a:latin typeface="나눔고딕 Bold" panose="020D0804000000000000" pitchFamily="50" charset="-127"/>
                  <a:ea typeface="나눔고딕 Bold"/>
                </a:rPr>
                <a:t>Exchange</a:t>
              </a:r>
            </a:p>
          </p:txBody>
        </p:sp>
      </p:grpSp>
      <p:sp>
        <p:nvSpPr>
          <p:cNvPr id="6" name="TextBox 5"/>
          <p:cNvSpPr txBox="1"/>
          <p:nvPr userDrawn="1"/>
        </p:nvSpPr>
        <p:spPr>
          <a:xfrm>
            <a:off x="4360080" y="483839"/>
            <a:ext cx="101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Cloud VM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(Pilot </a:t>
            </a:r>
            <a:r>
              <a:rPr lang="en-US" altLang="ko-KR" sz="1400" dirty="0" err="1" smtClean="0">
                <a:solidFill>
                  <a:schemeClr val="bg1"/>
                </a:solidFill>
                <a:latin typeface="+mn-ea"/>
              </a:rPr>
              <a:t>Prj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7" name="그룹 116"/>
          <p:cNvGrpSpPr/>
          <p:nvPr/>
        </p:nvGrpSpPr>
        <p:grpSpPr>
          <a:xfrm rot="16200000">
            <a:off x="4444658" y="840271"/>
            <a:ext cx="802891" cy="918086"/>
            <a:chOff x="5178255" y="3318235"/>
            <a:chExt cx="1006416" cy="1041819"/>
          </a:xfrm>
        </p:grpSpPr>
        <p:grpSp>
          <p:nvGrpSpPr>
            <p:cNvPr id="119" name="그룹 118"/>
            <p:cNvGrpSpPr/>
            <p:nvPr/>
          </p:nvGrpSpPr>
          <p:grpSpPr>
            <a:xfrm>
              <a:off x="5333946" y="3491932"/>
              <a:ext cx="709799" cy="709799"/>
              <a:chOff x="620237" y="1292800"/>
              <a:chExt cx="872665" cy="872665"/>
            </a:xfrm>
          </p:grpSpPr>
          <p:grpSp>
            <p:nvGrpSpPr>
              <p:cNvPr id="125" name="그룹 124"/>
              <p:cNvGrpSpPr/>
              <p:nvPr/>
            </p:nvGrpSpPr>
            <p:grpSpPr>
              <a:xfrm>
                <a:off x="620237" y="1292800"/>
                <a:ext cx="872665" cy="872665"/>
                <a:chOff x="620237" y="1292800"/>
                <a:chExt cx="872665" cy="872665"/>
              </a:xfrm>
            </p:grpSpPr>
            <p:sp>
              <p:nvSpPr>
                <p:cNvPr id="127" name="타원 126"/>
                <p:cNvSpPr/>
                <p:nvPr/>
              </p:nvSpPr>
              <p:spPr>
                <a:xfrm>
                  <a:off x="620237" y="1292800"/>
                  <a:ext cx="872665" cy="8726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28" name="타원 127"/>
                <p:cNvSpPr/>
                <p:nvPr/>
              </p:nvSpPr>
              <p:spPr>
                <a:xfrm>
                  <a:off x="723634" y="1396197"/>
                  <a:ext cx="665871" cy="66587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innerShdw blurRad="114300">
                    <a:schemeClr val="tx1">
                      <a:lumMod val="65000"/>
                      <a:lumOff val="35000"/>
                      <a:alpha val="6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126" name="왼쪽/오른쪽 화살표 125"/>
              <p:cNvSpPr/>
              <p:nvPr/>
            </p:nvSpPr>
            <p:spPr>
              <a:xfrm>
                <a:off x="783103" y="1570781"/>
                <a:ext cx="546934" cy="316704"/>
              </a:xfrm>
              <a:prstGeom prst="leftRightArrow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20" name="그룹 119"/>
            <p:cNvGrpSpPr/>
            <p:nvPr/>
          </p:nvGrpSpPr>
          <p:grpSpPr>
            <a:xfrm rot="593316">
              <a:off x="5178255" y="3318235"/>
              <a:ext cx="1006416" cy="1041819"/>
              <a:chOff x="2293736" y="698718"/>
              <a:chExt cx="5720103" cy="5921318"/>
            </a:xfrm>
          </p:grpSpPr>
          <p:sp>
            <p:nvSpPr>
              <p:cNvPr id="121" name="원형 화살표 120"/>
              <p:cNvSpPr/>
              <p:nvPr/>
            </p:nvSpPr>
            <p:spPr>
              <a:xfrm rot="3864999">
                <a:off x="2298511" y="755059"/>
                <a:ext cx="5691137" cy="5691137"/>
              </a:xfrm>
              <a:prstGeom prst="circularArrow">
                <a:avLst>
                  <a:gd name="adj1" fmla="val 3870"/>
                  <a:gd name="adj2" fmla="val 635023"/>
                  <a:gd name="adj3" fmla="val 20503052"/>
                  <a:gd name="adj4" fmla="val 18360318"/>
                  <a:gd name="adj5" fmla="val 4183"/>
                </a:avLst>
              </a:prstGeom>
              <a:gradFill flip="none" rotWithShape="1">
                <a:gsLst>
                  <a:gs pos="18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 w="19050">
                <a:noFill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 latinLnBrk="0"/>
                <a:endParaRPr lang="ko-KR" altLang="en-US" spc="-150" dirty="0" smtClean="0">
                  <a:solidFill>
                    <a:srgbClr val="1F497D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2" name="원형 화살표 121"/>
              <p:cNvSpPr/>
              <p:nvPr/>
            </p:nvSpPr>
            <p:spPr>
              <a:xfrm rot="10800000">
                <a:off x="2301506" y="698718"/>
                <a:ext cx="5691137" cy="5691137"/>
              </a:xfrm>
              <a:prstGeom prst="circularArrow">
                <a:avLst>
                  <a:gd name="adj1" fmla="val 3870"/>
                  <a:gd name="adj2" fmla="val 635023"/>
                  <a:gd name="adj3" fmla="val 20503052"/>
                  <a:gd name="adj4" fmla="val 18148066"/>
                  <a:gd name="adj5" fmla="val 4183"/>
                </a:avLst>
              </a:prstGeom>
              <a:gradFill flip="none" rotWithShape="1">
                <a:gsLst>
                  <a:gs pos="18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 w="19050">
                <a:noFill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 latinLnBrk="0"/>
                <a:endParaRPr lang="ko-KR" altLang="en-US" spc="-150" dirty="0" smtClean="0">
                  <a:solidFill>
                    <a:srgbClr val="1F497D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3" name="원형 화살표 122"/>
              <p:cNvSpPr/>
              <p:nvPr/>
            </p:nvSpPr>
            <p:spPr>
              <a:xfrm rot="14992484">
                <a:off x="2322702" y="928899"/>
                <a:ext cx="5691137" cy="5691137"/>
              </a:xfrm>
              <a:prstGeom prst="circularArrow">
                <a:avLst>
                  <a:gd name="adj1" fmla="val 3870"/>
                  <a:gd name="adj2" fmla="val 635023"/>
                  <a:gd name="adj3" fmla="val 20503052"/>
                  <a:gd name="adj4" fmla="val 17786934"/>
                  <a:gd name="adj5" fmla="val 4183"/>
                </a:avLst>
              </a:prstGeom>
              <a:gradFill flip="none" rotWithShape="1">
                <a:gsLst>
                  <a:gs pos="18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 w="19050">
                <a:noFill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 latinLnBrk="0"/>
                <a:endParaRPr lang="ko-KR" altLang="en-US" spc="-150" dirty="0" smtClean="0">
                  <a:solidFill>
                    <a:srgbClr val="1F497D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4" name="원형 화살표 123"/>
              <p:cNvSpPr/>
              <p:nvPr/>
            </p:nvSpPr>
            <p:spPr>
              <a:xfrm rot="21022714">
                <a:off x="2293736" y="890929"/>
                <a:ext cx="5691137" cy="5691137"/>
              </a:xfrm>
              <a:prstGeom prst="circularArrow">
                <a:avLst>
                  <a:gd name="adj1" fmla="val 3870"/>
                  <a:gd name="adj2" fmla="val 635023"/>
                  <a:gd name="adj3" fmla="val 20503052"/>
                  <a:gd name="adj4" fmla="val 18265493"/>
                  <a:gd name="adj5" fmla="val 4183"/>
                </a:avLst>
              </a:prstGeom>
              <a:gradFill flip="none" rotWithShape="1">
                <a:gsLst>
                  <a:gs pos="1800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 w="19050">
                <a:noFill/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 latinLnBrk="0"/>
                <a:endParaRPr lang="ko-KR" altLang="en-US" spc="-150" dirty="0" smtClean="0">
                  <a:solidFill>
                    <a:srgbClr val="1F497D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571"/>
              </p:ext>
            </p:extLst>
          </p:nvPr>
        </p:nvGraphicFramePr>
        <p:xfrm>
          <a:off x="1064567" y="6013856"/>
          <a:ext cx="68871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966"/>
                <a:gridCol w="1478247"/>
                <a:gridCol w="1512210"/>
                <a:gridCol w="1512210"/>
                <a:gridCol w="155856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MD/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Cache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104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25Gb</a:t>
                      </a:r>
                      <a:endParaRPr lang="ko-KR" altLang="en-US" sz="14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69</a:t>
                      </a:r>
                      <a:endParaRPr lang="ko-KR" altLang="en-US" sz="14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107</a:t>
                      </a:r>
                      <a:endParaRPr lang="ko-KR" altLang="en-US" sz="14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165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45Mb</a:t>
                      </a:r>
                      <a:endParaRPr lang="ko-KR" altLang="en-US" sz="14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3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Interoperability  </a:t>
            </a:r>
            <a:r>
              <a:rPr lang="en-US" altLang="ko-KR" sz="2600" dirty="0" err="1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Prj</a:t>
            </a: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  with GEOSS : GEOSS Introduction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4" name="그룹 153"/>
          <p:cNvGrpSpPr/>
          <p:nvPr/>
        </p:nvGrpSpPr>
        <p:grpSpPr>
          <a:xfrm>
            <a:off x="296820" y="980660"/>
            <a:ext cx="9192810" cy="5806126"/>
            <a:chOff x="204279" y="832799"/>
            <a:chExt cx="9192810" cy="5806126"/>
          </a:xfrm>
        </p:grpSpPr>
        <p:sp>
          <p:nvSpPr>
            <p:cNvPr id="155" name="Rettangolo arrotondato 31"/>
            <p:cNvSpPr/>
            <p:nvPr/>
          </p:nvSpPr>
          <p:spPr>
            <a:xfrm>
              <a:off x="5006200" y="2253922"/>
              <a:ext cx="4042550" cy="2585614"/>
            </a:xfrm>
            <a:prstGeom prst="roundRect">
              <a:avLst>
                <a:gd name="adj" fmla="val 1072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ccia in giù 2"/>
            <p:cNvSpPr>
              <a:spLocks noChangeArrowheads="1"/>
            </p:cNvSpPr>
            <p:nvPr/>
          </p:nvSpPr>
          <p:spPr bwMode="auto">
            <a:xfrm rot="21180917" flipH="1">
              <a:off x="5718632" y="2532551"/>
              <a:ext cx="509587" cy="712788"/>
            </a:xfrm>
            <a:prstGeom prst="downArrow">
              <a:avLst>
                <a:gd name="adj1" fmla="val 50000"/>
                <a:gd name="adj2" fmla="val 4996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57" name="Immagine 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t="-2" r="26575" b="72324"/>
            <a:stretch>
              <a:fillRect/>
            </a:stretch>
          </p:blipFill>
          <p:spPr bwMode="auto">
            <a:xfrm rot="193083">
              <a:off x="5187946" y="1714284"/>
              <a:ext cx="1899321" cy="821759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RightFacing">
                <a:rot lat="150460" lon="20114400" rev="254887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8" name="Gruppo 28"/>
            <p:cNvGrpSpPr/>
            <p:nvPr/>
          </p:nvGrpSpPr>
          <p:grpSpPr>
            <a:xfrm>
              <a:off x="582340" y="1056662"/>
              <a:ext cx="4138054" cy="5050221"/>
              <a:chOff x="645565" y="892175"/>
              <a:chExt cx="4536036" cy="5513583"/>
            </a:xfrm>
            <a:scene3d>
              <a:camera prst="perspectiveHeroicExtremeRightFacing"/>
              <a:lightRig rig="threePt" dir="t"/>
            </a:scene3d>
          </p:grpSpPr>
          <p:grpSp>
            <p:nvGrpSpPr>
              <p:cNvPr id="195" name="Gruppo 2"/>
              <p:cNvGrpSpPr/>
              <p:nvPr/>
            </p:nvGrpSpPr>
            <p:grpSpPr>
              <a:xfrm>
                <a:off x="645565" y="892175"/>
                <a:ext cx="4536036" cy="5513583"/>
                <a:chOff x="32626" y="803276"/>
                <a:chExt cx="4912436" cy="5786881"/>
              </a:xfrm>
            </p:grpSpPr>
            <p:sp>
              <p:nvSpPr>
                <p:cNvPr id="197" name="Fumetto 1 152"/>
                <p:cNvSpPr/>
                <p:nvPr/>
              </p:nvSpPr>
              <p:spPr bwMode="auto">
                <a:xfrm>
                  <a:off x="76201" y="3690940"/>
                  <a:ext cx="4867273" cy="2894013"/>
                </a:xfrm>
                <a:prstGeom prst="wedgeRectCallout">
                  <a:avLst>
                    <a:gd name="adj1" fmla="val 47171"/>
                    <a:gd name="adj2" fmla="val 31749"/>
                  </a:avLst>
                </a:prstGeom>
                <a:solidFill>
                  <a:srgbClr val="0099CC"/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u="sng" dirty="0">
                    <a:solidFill>
                      <a:srgbClr val="000000"/>
                    </a:solidFill>
                    <a:latin typeface="Tahoma" panose="020B060403050404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" name="Fumetto 1 34"/>
                <p:cNvSpPr/>
                <p:nvPr/>
              </p:nvSpPr>
              <p:spPr bwMode="auto">
                <a:xfrm>
                  <a:off x="76201" y="803276"/>
                  <a:ext cx="4868861" cy="3070226"/>
                </a:xfrm>
                <a:prstGeom prst="wedgeRectCallout">
                  <a:avLst>
                    <a:gd name="adj1" fmla="val 86264"/>
                    <a:gd name="adj2" fmla="val 53730"/>
                  </a:avLst>
                </a:prstGeom>
                <a:solidFill>
                  <a:srgbClr val="0099CC"/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b="1" u="sng">
                    <a:solidFill>
                      <a:srgbClr val="000000"/>
                    </a:solidFill>
                    <a:latin typeface="Tahoma" panose="020B060403050404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9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32626" y="6299203"/>
                  <a:ext cx="4708361" cy="290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r>
                    <a:rPr kumimoji="0" lang="fr-CH" altLang="ja-JP" sz="1050" b="1" dirty="0">
                      <a:solidFill>
                        <a:srgbClr val="C00000"/>
                      </a:solidFill>
                    </a:rPr>
                    <a:t>Data Providers </a:t>
                  </a:r>
                  <a:r>
                    <a:rPr kumimoji="0" lang="fr-CH" altLang="ja-JP" sz="1050" b="1" dirty="0" err="1">
                      <a:solidFill>
                        <a:srgbClr val="C00000"/>
                      </a:solidFill>
                    </a:rPr>
                    <a:t>Brokered</a:t>
                  </a:r>
                  <a:r>
                    <a:rPr kumimoji="0" lang="fr-CH" altLang="ja-JP" sz="1050" b="1" dirty="0">
                      <a:solidFill>
                        <a:srgbClr val="C00000"/>
                      </a:solidFill>
                    </a:rPr>
                    <a:t> </a:t>
                  </a:r>
                  <a:r>
                    <a:rPr kumimoji="0" lang="fr-CH" altLang="ja-JP" sz="1050" dirty="0">
                      <a:solidFill>
                        <a:srgbClr val="C00000"/>
                      </a:solidFill>
                    </a:rPr>
                    <a:t>(</a:t>
                  </a:r>
                  <a:r>
                    <a:rPr kumimoji="0" lang="fr-CH" altLang="ja-JP" sz="1050" dirty="0" err="1">
                      <a:solidFill>
                        <a:srgbClr val="C00000"/>
                      </a:solidFill>
                    </a:rPr>
                    <a:t>capacities</a:t>
                  </a:r>
                  <a:r>
                    <a:rPr kumimoji="0" lang="fr-CH" altLang="ja-JP" sz="1050" dirty="0">
                      <a:solidFill>
                        <a:srgbClr val="C00000"/>
                      </a:solidFill>
                    </a:rPr>
                    <a:t>, </a:t>
                  </a:r>
                  <a:r>
                    <a:rPr kumimoji="0" lang="fr-CH" altLang="ja-JP" sz="1050" dirty="0" err="1">
                      <a:solidFill>
                        <a:srgbClr val="C00000"/>
                      </a:solidFill>
                    </a:rPr>
                    <a:t>systems</a:t>
                  </a:r>
                  <a:r>
                    <a:rPr kumimoji="0" lang="fr-CH" altLang="ja-JP" sz="1050" dirty="0">
                      <a:solidFill>
                        <a:srgbClr val="C00000"/>
                      </a:solidFill>
                    </a:rPr>
                    <a:t>, networks, etc.)</a:t>
                  </a:r>
                  <a:endParaRPr kumimoji="0" lang="en-US" altLang="ja-JP" sz="105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0" name="CasellaDiTesto 153"/>
                <p:cNvSpPr txBox="1">
                  <a:spLocks noChangeArrowheads="1"/>
                </p:cNvSpPr>
                <p:nvPr/>
              </p:nvSpPr>
              <p:spPr bwMode="auto">
                <a:xfrm>
                  <a:off x="2149687" y="5741170"/>
                  <a:ext cx="675659" cy="549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/>
                  </a:pPr>
                  <a:r>
                    <a:rPr kumimoji="0" lang="en-US" sz="2800" dirty="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.. .</a:t>
                  </a:r>
                </a:p>
              </p:txBody>
            </p:sp>
            <p:pic>
              <p:nvPicPr>
                <p:cNvPr id="201" name="Immagine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128" y="1060254"/>
                  <a:ext cx="864194" cy="483063"/>
                </a:xfrm>
                <a:prstGeom prst="rect">
                  <a:avLst/>
                </a:prstGeom>
              </p:spPr>
            </p:pic>
            <p:pic>
              <p:nvPicPr>
                <p:cNvPr id="202" name="Immagine 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5568" y="988493"/>
                  <a:ext cx="1389073" cy="586215"/>
                </a:xfrm>
                <a:prstGeom prst="rect">
                  <a:avLst/>
                </a:prstGeom>
              </p:spPr>
            </p:pic>
            <p:pic>
              <p:nvPicPr>
                <p:cNvPr id="203" name="Immagine 1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06399" y="3527338"/>
                  <a:ext cx="726495" cy="533377"/>
                </a:xfrm>
                <a:prstGeom prst="rect">
                  <a:avLst/>
                </a:prstGeom>
              </p:spPr>
            </p:pic>
            <p:pic>
              <p:nvPicPr>
                <p:cNvPr id="204" name="Immagine 1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3314" y="1838333"/>
                  <a:ext cx="720724" cy="481812"/>
                </a:xfrm>
                <a:prstGeom prst="rect">
                  <a:avLst/>
                </a:prstGeom>
              </p:spPr>
            </p:pic>
            <p:pic>
              <p:nvPicPr>
                <p:cNvPr id="205" name="Immagine 1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1925" y="1807353"/>
                  <a:ext cx="786214" cy="502662"/>
                </a:xfrm>
                <a:prstGeom prst="rect">
                  <a:avLst/>
                </a:prstGeom>
              </p:spPr>
            </p:pic>
            <p:pic>
              <p:nvPicPr>
                <p:cNvPr id="206" name="Immagine 1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1666" y="1876057"/>
                  <a:ext cx="768010" cy="508070"/>
                </a:xfrm>
                <a:prstGeom prst="rect">
                  <a:avLst/>
                </a:prstGeom>
              </p:spPr>
            </p:pic>
            <p:pic>
              <p:nvPicPr>
                <p:cNvPr id="207" name="Immagine 1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7002" y="2685608"/>
                  <a:ext cx="1034923" cy="429513"/>
                </a:xfrm>
                <a:prstGeom prst="rect">
                  <a:avLst/>
                </a:prstGeom>
              </p:spPr>
            </p:pic>
            <p:pic>
              <p:nvPicPr>
                <p:cNvPr id="208" name="Immagine 1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5672" y="2749632"/>
                  <a:ext cx="769831" cy="501490"/>
                </a:xfrm>
                <a:prstGeom prst="rect">
                  <a:avLst/>
                </a:prstGeom>
              </p:spPr>
            </p:pic>
            <p:pic>
              <p:nvPicPr>
                <p:cNvPr id="209" name="Immagine 1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50906" y="2720973"/>
                  <a:ext cx="827529" cy="469903"/>
                </a:xfrm>
                <a:prstGeom prst="rect">
                  <a:avLst/>
                </a:prstGeom>
              </p:spPr>
            </p:pic>
            <p:pic>
              <p:nvPicPr>
                <p:cNvPr id="210" name="Immagine 19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1218" y="3543888"/>
                  <a:ext cx="950708" cy="539146"/>
                </a:xfrm>
                <a:prstGeom prst="rect">
                  <a:avLst/>
                </a:prstGeom>
              </p:spPr>
            </p:pic>
            <p:pic>
              <p:nvPicPr>
                <p:cNvPr id="211" name="Immagine 20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91712" y="3539469"/>
                  <a:ext cx="892861" cy="654175"/>
                </a:xfrm>
                <a:prstGeom prst="rect">
                  <a:avLst/>
                </a:prstGeom>
              </p:spPr>
            </p:pic>
            <p:pic>
              <p:nvPicPr>
                <p:cNvPr id="212" name="Immagine 21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15230" y="4402187"/>
                  <a:ext cx="734330" cy="453186"/>
                </a:xfrm>
                <a:prstGeom prst="rect">
                  <a:avLst/>
                </a:prstGeom>
              </p:spPr>
            </p:pic>
            <p:pic>
              <p:nvPicPr>
                <p:cNvPr id="213" name="Immagine 22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4308" y="4308127"/>
                  <a:ext cx="901260" cy="482175"/>
                </a:xfrm>
                <a:prstGeom prst="rect">
                  <a:avLst/>
                </a:prstGeom>
              </p:spPr>
            </p:pic>
            <p:pic>
              <p:nvPicPr>
                <p:cNvPr id="214" name="Immagine 23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87806" y="4353262"/>
                  <a:ext cx="838101" cy="508847"/>
                </a:xfrm>
                <a:prstGeom prst="rect">
                  <a:avLst/>
                </a:prstGeom>
              </p:spPr>
            </p:pic>
            <p:pic>
              <p:nvPicPr>
                <p:cNvPr id="215" name="Immagine 24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95679" y="3576476"/>
                  <a:ext cx="1234788" cy="530573"/>
                </a:xfrm>
                <a:prstGeom prst="rect">
                  <a:avLst/>
                </a:prstGeom>
              </p:spPr>
            </p:pic>
            <p:pic>
              <p:nvPicPr>
                <p:cNvPr id="216" name="Immagine 25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08005" y="1082235"/>
                  <a:ext cx="899211" cy="544138"/>
                </a:xfrm>
                <a:prstGeom prst="rect">
                  <a:avLst/>
                </a:prstGeom>
              </p:spPr>
            </p:pic>
            <p:pic>
              <p:nvPicPr>
                <p:cNvPr id="217" name="Immagine 26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01621" y="5245151"/>
                  <a:ext cx="779054" cy="492871"/>
                </a:xfrm>
                <a:prstGeom prst="rect">
                  <a:avLst/>
                </a:prstGeom>
              </p:spPr>
            </p:pic>
            <p:pic>
              <p:nvPicPr>
                <p:cNvPr id="218" name="Immagine 133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99343" y="5322467"/>
                  <a:ext cx="898099" cy="473272"/>
                </a:xfrm>
                <a:prstGeom prst="rect">
                  <a:avLst/>
                </a:prstGeom>
              </p:spPr>
            </p:pic>
            <p:pic>
              <p:nvPicPr>
                <p:cNvPr id="219" name="Immagine 29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06606" y="5300351"/>
                  <a:ext cx="896190" cy="530398"/>
                </a:xfrm>
                <a:prstGeom prst="rect">
                  <a:avLst/>
                </a:prstGeom>
              </p:spPr>
            </p:pic>
            <p:pic>
              <p:nvPicPr>
                <p:cNvPr id="220" name="Immagine 8"/>
                <p:cNvPicPr>
                  <a:picLocks noChangeAspect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3800" y="5590762"/>
                  <a:ext cx="229315" cy="229315"/>
                </a:xfrm>
                <a:prstGeom prst="rect">
                  <a:avLst/>
                </a:prstGeom>
              </p:spPr>
            </p:pic>
            <p:pic>
              <p:nvPicPr>
                <p:cNvPr id="221" name="Immagine 32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29271" y="2696072"/>
                  <a:ext cx="990030" cy="588518"/>
                </a:xfrm>
                <a:prstGeom prst="rect">
                  <a:avLst/>
                </a:prstGeom>
              </p:spPr>
            </p:pic>
            <p:pic>
              <p:nvPicPr>
                <p:cNvPr id="222" name="Immagine 33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2939" y="4364303"/>
                  <a:ext cx="826098" cy="491070"/>
                </a:xfrm>
                <a:prstGeom prst="rect">
                  <a:avLst/>
                </a:prstGeom>
              </p:spPr>
            </p:pic>
            <p:pic>
              <p:nvPicPr>
                <p:cNvPr id="223" name="Immagine 35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14254" y="1777480"/>
                  <a:ext cx="955426" cy="636951"/>
                </a:xfrm>
                <a:prstGeom prst="rect">
                  <a:avLst/>
                </a:prstGeom>
              </p:spPr>
            </p:pic>
            <p:pic>
              <p:nvPicPr>
                <p:cNvPr id="224" name="Immagine 39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0661" y="5218470"/>
                  <a:ext cx="1043385" cy="566712"/>
                </a:xfrm>
                <a:prstGeom prst="rect">
                  <a:avLst/>
                </a:prstGeom>
              </p:spPr>
            </p:pic>
            <p:pic>
              <p:nvPicPr>
                <p:cNvPr id="225" name="Immagine 42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67810" y="982227"/>
                  <a:ext cx="1012206" cy="621248"/>
                </a:xfrm>
                <a:prstGeom prst="rect">
                  <a:avLst/>
                </a:prstGeom>
              </p:spPr>
            </p:pic>
            <p:pic>
              <p:nvPicPr>
                <p:cNvPr id="226" name="Immagine 7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86768" y="5569486"/>
                  <a:ext cx="683690" cy="230222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152400" dist="12000" dir="900000" sy="98000" kx="110000" ky="200000" algn="tl" rotWithShape="0">
                    <a:srgbClr val="000000">
                      <a:alpha val="30000"/>
                    </a:srgbClr>
                  </a:outerShdw>
                </a:effectLst>
                <a:sp3d contourW="6350" prstMaterial="matte">
                  <a:contourClr>
                    <a:srgbClr val="969696"/>
                  </a:contourClr>
                </a:sp3d>
              </p:spPr>
            </p:pic>
          </p:grpSp>
          <p:pic>
            <p:nvPicPr>
              <p:cNvPr id="196" name="Immagine 80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9617" y="5647697"/>
                <a:ext cx="914172" cy="560724"/>
              </a:xfrm>
              <a:prstGeom prst="rect">
                <a:avLst/>
              </a:prstGeom>
            </p:spPr>
          </p:pic>
        </p:grpSp>
        <p:grpSp>
          <p:nvGrpSpPr>
            <p:cNvPr id="159" name="Group 80"/>
            <p:cNvGrpSpPr>
              <a:grpSpLocks/>
            </p:cNvGrpSpPr>
            <p:nvPr/>
          </p:nvGrpSpPr>
          <p:grpSpPr bwMode="auto">
            <a:xfrm>
              <a:off x="7177224" y="1241846"/>
              <a:ext cx="1676400" cy="1793875"/>
              <a:chOff x="5405" y="6"/>
              <a:chExt cx="1597" cy="1681"/>
            </a:xfrm>
          </p:grpSpPr>
          <p:pic>
            <p:nvPicPr>
              <p:cNvPr id="189" name="Picture 68" descr="GEOSS_Portal_Website_link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5" y="6"/>
                <a:ext cx="1597" cy="1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0" name="Line 69"/>
              <p:cNvSpPr>
                <a:spLocks noChangeShapeType="1"/>
              </p:cNvSpPr>
              <p:nvPr/>
            </p:nvSpPr>
            <p:spPr bwMode="auto">
              <a:xfrm flipH="1">
                <a:off x="5431" y="71"/>
                <a:ext cx="918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" name="Line 70"/>
              <p:cNvSpPr>
                <a:spLocks noChangeShapeType="1"/>
              </p:cNvSpPr>
              <p:nvPr/>
            </p:nvSpPr>
            <p:spPr bwMode="auto">
              <a:xfrm flipH="1">
                <a:off x="6418" y="205"/>
                <a:ext cx="71" cy="14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2" name="Line 71"/>
              <p:cNvSpPr>
                <a:spLocks noChangeShapeType="1"/>
              </p:cNvSpPr>
              <p:nvPr/>
            </p:nvSpPr>
            <p:spPr bwMode="auto">
              <a:xfrm flipH="1">
                <a:off x="5943" y="147"/>
                <a:ext cx="410" cy="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3" name="Freeform 72"/>
              <p:cNvSpPr>
                <a:spLocks/>
              </p:cNvSpPr>
              <p:nvPr/>
            </p:nvSpPr>
            <p:spPr bwMode="auto">
              <a:xfrm>
                <a:off x="6138" y="158"/>
                <a:ext cx="337" cy="376"/>
              </a:xfrm>
              <a:custGeom>
                <a:avLst/>
                <a:gdLst>
                  <a:gd name="T0" fmla="*/ 0 w 276"/>
                  <a:gd name="T1" fmla="*/ 0 h 315"/>
                  <a:gd name="T2" fmla="*/ 0 w 276"/>
                  <a:gd name="T3" fmla="*/ 2147483646 h 315"/>
                  <a:gd name="T4" fmla="*/ 2147483646 w 276"/>
                  <a:gd name="T5" fmla="*/ 2147483646 h 315"/>
                  <a:gd name="T6" fmla="*/ 2147483646 w 276"/>
                  <a:gd name="T7" fmla="*/ 2147483646 h 315"/>
                  <a:gd name="T8" fmla="*/ 0 w 276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6"/>
                  <a:gd name="T16" fmla="*/ 0 h 315"/>
                  <a:gd name="T17" fmla="*/ 276 w 276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6" h="315">
                    <a:moveTo>
                      <a:pt x="0" y="0"/>
                    </a:moveTo>
                    <a:lnTo>
                      <a:pt x="0" y="204"/>
                    </a:lnTo>
                    <a:lnTo>
                      <a:pt x="276" y="315"/>
                    </a:lnTo>
                    <a:lnTo>
                      <a:pt x="274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686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4" name="Line 73"/>
              <p:cNvSpPr>
                <a:spLocks noChangeShapeType="1"/>
              </p:cNvSpPr>
              <p:nvPr/>
            </p:nvSpPr>
            <p:spPr bwMode="auto">
              <a:xfrm flipH="1">
                <a:off x="6405" y="132"/>
                <a:ext cx="85" cy="6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60" name="Text Box 72"/>
            <p:cNvSpPr txBox="1">
              <a:spLocks noChangeArrowheads="1"/>
            </p:cNvSpPr>
            <p:nvPr/>
          </p:nvSpPr>
          <p:spPr bwMode="auto">
            <a:xfrm>
              <a:off x="8042952" y="832799"/>
              <a:ext cx="1354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GEO</a:t>
              </a:r>
              <a:r>
                <a:rPr lang="fr-CH" altLang="ja-JP" sz="1200" b="0" u="none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Home </a:t>
              </a:r>
              <a:r>
                <a:rPr lang="fr-CH" altLang="ja-JP" sz="1200" b="0" i="1" u="none" dirty="0">
                  <a:solidFill>
                    <a:srgbClr val="C00000"/>
                  </a:solidFill>
                  <a:latin typeface="Arial" panose="020B0604020202020204" pitchFamily="34" charset="0"/>
                </a:rPr>
                <a:t>Page</a:t>
              </a:r>
            </a:p>
          </p:txBody>
        </p:sp>
        <p:sp>
          <p:nvSpPr>
            <p:cNvPr id="161" name="Text Box 72"/>
            <p:cNvSpPr txBox="1">
              <a:spLocks noChangeArrowheads="1"/>
            </p:cNvSpPr>
            <p:nvPr/>
          </p:nvSpPr>
          <p:spPr bwMode="auto">
            <a:xfrm>
              <a:off x="8258180" y="2533924"/>
              <a:ext cx="9084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>
                  <a:solidFill>
                    <a:srgbClr val="C00000"/>
                  </a:solidFill>
                  <a:latin typeface="Arial" panose="020B0604020202020204" pitchFamily="34" charset="0"/>
                </a:rPr>
                <a:t>GEOSS</a:t>
              </a:r>
              <a:r>
                <a:rPr lang="fr-CH" altLang="ja-JP" sz="1200" b="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</a:t>
              </a:r>
              <a:r>
                <a:rPr lang="fr-CH" altLang="ja-JP" sz="1200" b="0" i="1" u="none" dirty="0">
                  <a:solidFill>
                    <a:srgbClr val="C00000"/>
                  </a:solidFill>
                  <a:latin typeface="Arial" panose="020B0604020202020204" pitchFamily="34" charset="0"/>
                </a:rPr>
                <a:t>Portal</a:t>
              </a:r>
              <a:endParaRPr lang="en-US" altLang="ja-JP" sz="1800" b="0" u="none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2" name="Group 26"/>
            <p:cNvGrpSpPr>
              <a:grpSpLocks/>
            </p:cNvGrpSpPr>
            <p:nvPr/>
          </p:nvGrpSpPr>
          <p:grpSpPr bwMode="auto">
            <a:xfrm>
              <a:off x="6491207" y="910072"/>
              <a:ext cx="1841500" cy="1036639"/>
              <a:chOff x="3667" y="324"/>
              <a:chExt cx="1160" cy="653"/>
            </a:xfrm>
          </p:grpSpPr>
          <p:pic>
            <p:nvPicPr>
              <p:cNvPr id="186" name="Immagine 25"/>
              <p:cNvPicPr>
                <a:picLocks noChangeAspect="1"/>
              </p:cNvPicPr>
              <p:nvPr/>
            </p:nvPicPr>
            <p:blipFill>
              <a:blip r:embed="rId31">
                <a:clrChange>
                  <a:clrFrom>
                    <a:srgbClr val="F5F6E8"/>
                  </a:clrFrom>
                  <a:clrTo>
                    <a:srgbClr val="F5F6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078" r="79437" b="2097"/>
              <a:stretch>
                <a:fillRect/>
              </a:stretch>
            </p:blipFill>
            <p:spPr bwMode="auto">
              <a:xfrm rot="1122027">
                <a:off x="3667" y="730"/>
                <a:ext cx="583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Immagine 9"/>
              <p:cNvPicPr>
                <a:picLocks noChangeAspect="1"/>
              </p:cNvPicPr>
              <p:nvPr/>
            </p:nvPicPr>
            <p:blipFill>
              <a:blip r:embed="rId3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410" t="59428" r="3648" b="25609"/>
              <a:stretch>
                <a:fillRect/>
              </a:stretch>
            </p:blipFill>
            <p:spPr bwMode="auto">
              <a:xfrm rot="20989350">
                <a:off x="3806" y="324"/>
                <a:ext cx="1021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Immagine 3"/>
              <p:cNvPicPr>
                <a:picLocks noChangeAspect="1"/>
              </p:cNvPicPr>
              <p:nvPr/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464"/>
              <a:stretch>
                <a:fillRect/>
              </a:stretch>
            </p:blipFill>
            <p:spPr bwMode="auto">
              <a:xfrm>
                <a:off x="3678" y="338"/>
                <a:ext cx="404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" name="Freccia in giù 2"/>
            <p:cNvSpPr>
              <a:spLocks noChangeArrowheads="1"/>
            </p:cNvSpPr>
            <p:nvPr/>
          </p:nvSpPr>
          <p:spPr bwMode="auto">
            <a:xfrm rot="1563519">
              <a:off x="7031196" y="2651583"/>
              <a:ext cx="509587" cy="712788"/>
            </a:xfrm>
            <a:prstGeom prst="downArrow">
              <a:avLst>
                <a:gd name="adj1" fmla="val 50000"/>
                <a:gd name="adj2" fmla="val 4996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" name="CasellaDiTesto 4"/>
            <p:cNvSpPr txBox="1"/>
            <p:nvPr/>
          </p:nvSpPr>
          <p:spPr>
            <a:xfrm>
              <a:off x="204279" y="1720632"/>
              <a:ext cx="4610558" cy="1754326"/>
            </a:xfrm>
            <a:prstGeom prst="rect">
              <a:avLst/>
            </a:prstGeom>
            <a:solidFill>
              <a:schemeClr val="accent1">
                <a:lumMod val="25000"/>
                <a:alpha val="74000"/>
              </a:schemeClr>
            </a:solidFill>
            <a:effectLst>
              <a:softEdge rad="63500"/>
            </a:effectLst>
            <a:scene3d>
              <a:camera prst="perspectiveContrastingRightFacing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C000"/>
                  </a:solidFill>
                  <a:latin typeface="Calibri" panose="020F0502020204030204" pitchFamily="34" charset="0"/>
                  <a:ea typeface="MS PGothic" pitchFamily="34" charset="-128"/>
                </a:rPr>
                <a:t>About 120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5400" b="1" dirty="0">
                  <a:solidFill>
                    <a:srgbClr val="FFC000"/>
                  </a:solidFill>
                  <a:latin typeface="Calibri" panose="020F0502020204030204" pitchFamily="34" charset="0"/>
                  <a:ea typeface="MS PGothic" pitchFamily="34" charset="-128"/>
                </a:rPr>
                <a:t>Supply Systems</a:t>
              </a:r>
            </a:p>
          </p:txBody>
        </p:sp>
        <p:pic>
          <p:nvPicPr>
            <p:cNvPr id="165" name="Immagine 38"/>
            <p:cNvPicPr>
              <a:picLocks noChangeAspect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229" y="4086499"/>
              <a:ext cx="742951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Text Box 72"/>
            <p:cNvSpPr txBox="1">
              <a:spLocks noChangeArrowheads="1"/>
            </p:cNvSpPr>
            <p:nvPr/>
          </p:nvSpPr>
          <p:spPr bwMode="auto">
            <a:xfrm>
              <a:off x="8258180" y="4135716"/>
              <a:ext cx="9001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>
                  <a:solidFill>
                    <a:srgbClr val="C00000"/>
                  </a:solidFill>
                  <a:latin typeface="Arial" panose="020B0604020202020204" pitchFamily="34" charset="0"/>
                </a:rPr>
                <a:t>Semantic engines</a:t>
              </a:r>
            </a:p>
          </p:txBody>
        </p:sp>
        <p:cxnSp>
          <p:nvCxnSpPr>
            <p:cNvPr id="167" name="Connettore 1 44"/>
            <p:cNvCxnSpPr>
              <a:stCxn id="165" idx="1"/>
            </p:cNvCxnSpPr>
            <p:nvPr/>
          </p:nvCxnSpPr>
          <p:spPr>
            <a:xfrm flipH="1" flipV="1">
              <a:off x="7189793" y="4262717"/>
              <a:ext cx="325437" cy="857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8" name="Immagine 47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605" y="3581675"/>
              <a:ext cx="47466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9" name="Connettore 1 88"/>
            <p:cNvCxnSpPr>
              <a:stCxn id="168" idx="1"/>
            </p:cNvCxnSpPr>
            <p:nvPr/>
          </p:nvCxnSpPr>
          <p:spPr>
            <a:xfrm flipH="1">
              <a:off x="7188200" y="3791229"/>
              <a:ext cx="406400" cy="1746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 Box 72"/>
            <p:cNvSpPr txBox="1">
              <a:spLocks noChangeArrowheads="1"/>
            </p:cNvSpPr>
            <p:nvPr/>
          </p:nvSpPr>
          <p:spPr bwMode="auto">
            <a:xfrm>
              <a:off x="8139113" y="3516592"/>
              <a:ext cx="9001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>
                  <a:solidFill>
                    <a:srgbClr val="C00000"/>
                  </a:solidFill>
                  <a:latin typeface="Arial" panose="020B0604020202020204" pitchFamily="34" charset="0"/>
                </a:rPr>
                <a:t>Registry </a:t>
              </a:r>
              <a:endParaRPr lang="fr-CH" altLang="ja-JP" sz="1200" b="0" i="1" u="none" dirty="0" smtClean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(</a:t>
              </a:r>
              <a:r>
                <a:rPr lang="fr-CH" altLang="ja-JP" sz="1200" b="0" i="1" u="none" dirty="0">
                  <a:solidFill>
                    <a:srgbClr val="C00000"/>
                  </a:solidFill>
                  <a:latin typeface="Arial" panose="020B0604020202020204" pitchFamily="34" charset="0"/>
                </a:rPr>
                <a:t>CSR)</a:t>
              </a:r>
            </a:p>
          </p:txBody>
        </p:sp>
        <p:sp>
          <p:nvSpPr>
            <p:cNvPr id="171" name="Text Box 72"/>
            <p:cNvSpPr txBox="1">
              <a:spLocks noChangeArrowheads="1"/>
            </p:cNvSpPr>
            <p:nvPr/>
          </p:nvSpPr>
          <p:spPr bwMode="auto">
            <a:xfrm>
              <a:off x="4501942" y="3482705"/>
              <a:ext cx="111125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  <a:extLst/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>
                  <a:solidFill>
                    <a:srgbClr val="C00000"/>
                  </a:solidFill>
                  <a:latin typeface="Arial" panose="020B0604020202020204" pitchFamily="34" charset="0"/>
                </a:rPr>
                <a:t>  Brokering </a:t>
              </a:r>
              <a:endParaRPr lang="fr-CH" altLang="ja-JP" sz="1200" b="0" i="1" u="none" dirty="0" smtClean="0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Framework</a:t>
              </a:r>
              <a:endPara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72" name="Immagine 9"/>
            <p:cNvPicPr>
              <a:picLocks noChangeAspect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10" t="59428" r="3648" b="25609"/>
            <a:stretch>
              <a:fillRect/>
            </a:stretch>
          </p:blipFill>
          <p:spPr bwMode="auto">
            <a:xfrm rot="19699711" flipH="1">
              <a:off x="5458582" y="1392682"/>
              <a:ext cx="1292711" cy="48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Text Box 72"/>
            <p:cNvSpPr txBox="1">
              <a:spLocks noChangeArrowheads="1"/>
            </p:cNvSpPr>
            <p:nvPr/>
          </p:nvSpPr>
          <p:spPr bwMode="auto">
            <a:xfrm>
              <a:off x="4638868" y="1420652"/>
              <a:ext cx="10834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GEOSS </a:t>
              </a:r>
              <a:endParaRPr lang="fr-CH" altLang="ja-JP" sz="1200" b="0" i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Community 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ja-JP" sz="1200" b="0" i="1" u="none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Portals</a:t>
              </a:r>
              <a:endParaRPr lang="en-US" altLang="ja-JP" sz="1800" b="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Text Box 72"/>
            <p:cNvSpPr txBox="1">
              <a:spLocks noChangeArrowheads="1"/>
            </p:cNvSpPr>
            <p:nvPr/>
          </p:nvSpPr>
          <p:spPr bwMode="auto">
            <a:xfrm>
              <a:off x="5006200" y="5395150"/>
              <a:ext cx="1380632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defRPr/>
              </a:pPr>
              <a:r>
                <a:rPr lang="fr-CH" altLang="ja-JP" sz="1600" b="1" i="1" kern="0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WIS</a:t>
              </a:r>
            </a:p>
            <a:p>
              <a:pPr algn="r">
                <a:defRPr/>
              </a:pPr>
              <a:r>
                <a:rPr lang="fr-CH" altLang="ja-JP" sz="1600" b="1" i="1" kern="0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(KMA </a:t>
              </a:r>
              <a:r>
                <a:rPr lang="fr-CH" altLang="ja-JP" sz="1600" b="1" i="1" kern="0" dirty="0" err="1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node</a:t>
              </a:r>
              <a:r>
                <a:rPr lang="fr-CH" altLang="ja-JP" sz="1600" b="1" i="1" kern="0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) </a:t>
              </a:r>
            </a:p>
          </p:txBody>
        </p:sp>
        <p:pic>
          <p:nvPicPr>
            <p:cNvPr id="175" name="Immagine 85"/>
            <p:cNvPicPr>
              <a:picLocks noChangeAspect="1"/>
            </p:cNvPicPr>
            <p:nvPr/>
          </p:nvPicPr>
          <p:blipFill rotWithShape="1">
            <a:blip r:embed="rId36"/>
            <a:srcRect l="20306" r="6018"/>
            <a:stretch/>
          </p:blipFill>
          <p:spPr>
            <a:xfrm>
              <a:off x="6651205" y="5208045"/>
              <a:ext cx="1611954" cy="1175288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  <p:pic>
          <p:nvPicPr>
            <p:cNvPr id="176" name="Immagine 9"/>
            <p:cNvPicPr>
              <a:picLocks noChangeAspect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10" t="59428" r="3648" b="25609"/>
            <a:stretch>
              <a:fillRect/>
            </a:stretch>
          </p:blipFill>
          <p:spPr bwMode="auto">
            <a:xfrm rot="20725592" flipH="1" flipV="1">
              <a:off x="7327067" y="5816034"/>
              <a:ext cx="1292711" cy="71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7" name="Gruppo 27"/>
            <p:cNvGrpSpPr/>
            <p:nvPr/>
          </p:nvGrpSpPr>
          <p:grpSpPr>
            <a:xfrm>
              <a:off x="8162758" y="5444146"/>
              <a:ext cx="774954" cy="714437"/>
              <a:chOff x="8052323" y="5387904"/>
              <a:chExt cx="774954" cy="714437"/>
            </a:xfrm>
          </p:grpSpPr>
          <p:pic>
            <p:nvPicPr>
              <p:cNvPr id="184" name="Immagine 6"/>
              <p:cNvPicPr>
                <a:picLocks noChangeAspect="1"/>
              </p:cNvPicPr>
              <p:nvPr/>
            </p:nvPicPr>
            <p:blipFill>
              <a:blip r:embed="rId3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2323" y="5387904"/>
                <a:ext cx="496197" cy="585871"/>
              </a:xfrm>
              <a:prstGeom prst="rect">
                <a:avLst/>
              </a:prstGeom>
            </p:spPr>
          </p:pic>
          <p:pic>
            <p:nvPicPr>
              <p:cNvPr id="185" name="Immagine 9"/>
              <p:cNvPicPr>
                <a:picLocks noChangeAspect="1"/>
              </p:cNvPicPr>
              <p:nvPr/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9051" y="5516470"/>
                <a:ext cx="488226" cy="585871"/>
              </a:xfrm>
              <a:prstGeom prst="rect">
                <a:avLst/>
              </a:prstGeom>
            </p:spPr>
          </p:pic>
        </p:grpSp>
        <p:sp>
          <p:nvSpPr>
            <p:cNvPr id="178" name="Ovale 94"/>
            <p:cNvSpPr/>
            <p:nvPr/>
          </p:nvSpPr>
          <p:spPr>
            <a:xfrm>
              <a:off x="6049207" y="4997583"/>
              <a:ext cx="2999543" cy="16413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ccia in giù 2"/>
            <p:cNvSpPr>
              <a:spLocks noChangeArrowheads="1"/>
            </p:cNvSpPr>
            <p:nvPr/>
          </p:nvSpPr>
          <p:spPr bwMode="auto">
            <a:xfrm rot="9343306">
              <a:off x="6527527" y="4469860"/>
              <a:ext cx="509587" cy="712788"/>
            </a:xfrm>
            <a:prstGeom prst="downArrow">
              <a:avLst>
                <a:gd name="adj1" fmla="val 50000"/>
                <a:gd name="adj2" fmla="val 4996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1pPr>
              <a:lvl2pPr marL="742950" indent="-28575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2pPr>
              <a:lvl3pPr marL="11430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3pPr>
              <a:lvl4pPr marL="16002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4pPr>
              <a:lvl5pPr marL="2057400" indent="-228600"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2"/>
                  </a:solidFill>
                  <a:latin typeface="Tahoma" panose="020B0604030504040204" pitchFamily="34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0" name="CasellaDiTesto 30"/>
            <p:cNvSpPr txBox="1"/>
            <p:nvPr/>
          </p:nvSpPr>
          <p:spPr>
            <a:xfrm>
              <a:off x="1493979" y="3999042"/>
              <a:ext cx="1348446" cy="646331"/>
            </a:xfrm>
            <a:prstGeom prst="rect">
              <a:avLst/>
            </a:prstGeom>
            <a:solidFill>
              <a:srgbClr val="03A2D7"/>
            </a:solidFill>
            <a:effectLst>
              <a:softEdge rad="127000"/>
            </a:effectLst>
            <a:scene3d>
              <a:camera prst="perspectiveHeroicExtremeRightFacing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WIS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</a:rPr>
                <a:t>(DWD node)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81" name="Ovale 5"/>
            <p:cNvSpPr/>
            <p:nvPr/>
          </p:nvSpPr>
          <p:spPr>
            <a:xfrm>
              <a:off x="1886726" y="3527721"/>
              <a:ext cx="1216871" cy="7595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Immagine 38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894" y="3111717"/>
              <a:ext cx="2025651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CasellaDiTesto 38"/>
            <p:cNvSpPr txBox="1"/>
            <p:nvPr/>
          </p:nvSpPr>
          <p:spPr>
            <a:xfrm>
              <a:off x="5031059" y="4373115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5">
                      <a:lumMod val="75000"/>
                    </a:schemeClr>
                  </a:solidFill>
                </a:rPr>
                <a:t>GCI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Interoperability  </a:t>
            </a:r>
            <a:r>
              <a:rPr lang="en-US" altLang="ko-KR" sz="2600" dirty="0" err="1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Prj</a:t>
            </a: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  with GEOSS : Conception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grpSp>
        <p:nvGrpSpPr>
          <p:cNvPr id="99" name="그룹 98"/>
          <p:cNvGrpSpPr/>
          <p:nvPr/>
        </p:nvGrpSpPr>
        <p:grpSpPr>
          <a:xfrm>
            <a:off x="69630" y="336164"/>
            <a:ext cx="6335787" cy="5954180"/>
            <a:chOff x="-202462" y="-2657653"/>
            <a:chExt cx="9332474" cy="8987049"/>
          </a:xfrm>
        </p:grpSpPr>
        <p:sp>
          <p:nvSpPr>
            <p:cNvPr id="100" name="Rettangolo arrotondato 15"/>
            <p:cNvSpPr/>
            <p:nvPr/>
          </p:nvSpPr>
          <p:spPr>
            <a:xfrm>
              <a:off x="226157" y="3152445"/>
              <a:ext cx="8903855" cy="73630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2" descr="http://files.softicons.com/download/web-icons/vector-stylish-weather-icons-by-bartosz-kaszubowski/png/256x256/cloud.dark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15" y="-2657653"/>
              <a:ext cx="6238072" cy="6767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Immagine 3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03815" y="-1131016"/>
              <a:ext cx="1181103" cy="1181103"/>
            </a:xfrm>
            <a:prstGeom prst="rect">
              <a:avLst/>
            </a:prstGeom>
          </p:spPr>
        </p:pic>
        <p:sp>
          <p:nvSpPr>
            <p:cNvPr id="107" name="CasellaDiTesto 4"/>
            <p:cNvSpPr txBox="1"/>
            <p:nvPr/>
          </p:nvSpPr>
          <p:spPr>
            <a:xfrm>
              <a:off x="-202462" y="-1010276"/>
              <a:ext cx="1561471" cy="97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GEOSS </a:t>
              </a:r>
            </a:p>
            <a:p>
              <a:pPr algn="r"/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Metadata </a:t>
              </a:r>
            </a:p>
            <a:p>
              <a:pPr algn="r"/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content</a:t>
              </a:r>
              <a:endParaRPr lang="en-US" sz="1200" dirty="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8" name="Figura a mano libera 6"/>
            <p:cNvSpPr/>
            <p:nvPr/>
          </p:nvSpPr>
          <p:spPr>
            <a:xfrm>
              <a:off x="2505203" y="-869070"/>
              <a:ext cx="2409825" cy="473463"/>
            </a:xfrm>
            <a:custGeom>
              <a:avLst/>
              <a:gdLst>
                <a:gd name="connsiteX0" fmla="*/ 0 w 2415563"/>
                <a:gd name="connsiteY0" fmla="*/ 14018 h 585518"/>
                <a:gd name="connsiteX1" fmla="*/ 1476375 w 2415563"/>
                <a:gd name="connsiteY1" fmla="*/ 23543 h 585518"/>
                <a:gd name="connsiteX2" fmla="*/ 2276475 w 2415563"/>
                <a:gd name="connsiteY2" fmla="*/ 233093 h 585518"/>
                <a:gd name="connsiteX3" fmla="*/ 2409825 w 2415563"/>
                <a:gd name="connsiteY3" fmla="*/ 585518 h 585518"/>
                <a:gd name="connsiteX0" fmla="*/ 0 w 2410802"/>
                <a:gd name="connsiteY0" fmla="*/ 12206 h 583706"/>
                <a:gd name="connsiteX1" fmla="*/ 1476375 w 2410802"/>
                <a:gd name="connsiteY1" fmla="*/ 21731 h 583706"/>
                <a:gd name="connsiteX2" fmla="*/ 2181225 w 2410802"/>
                <a:gd name="connsiteY2" fmla="*/ 202706 h 583706"/>
                <a:gd name="connsiteX3" fmla="*/ 2409825 w 2410802"/>
                <a:gd name="connsiteY3" fmla="*/ 583706 h 583706"/>
                <a:gd name="connsiteX0" fmla="*/ 0 w 2409825"/>
                <a:gd name="connsiteY0" fmla="*/ 12206 h 583706"/>
                <a:gd name="connsiteX1" fmla="*/ 1476375 w 2409825"/>
                <a:gd name="connsiteY1" fmla="*/ 21731 h 583706"/>
                <a:gd name="connsiteX2" fmla="*/ 2181225 w 2409825"/>
                <a:gd name="connsiteY2" fmla="*/ 202706 h 583706"/>
                <a:gd name="connsiteX3" fmla="*/ 2409825 w 2409825"/>
                <a:gd name="connsiteY3" fmla="*/ 583706 h 583706"/>
                <a:gd name="connsiteX0" fmla="*/ 0 w 2409825"/>
                <a:gd name="connsiteY0" fmla="*/ 7107 h 578607"/>
                <a:gd name="connsiteX1" fmla="*/ 1476375 w 2409825"/>
                <a:gd name="connsiteY1" fmla="*/ 16632 h 578607"/>
                <a:gd name="connsiteX2" fmla="*/ 2209800 w 2409825"/>
                <a:gd name="connsiteY2" fmla="*/ 102357 h 578607"/>
                <a:gd name="connsiteX3" fmla="*/ 2409825 w 2409825"/>
                <a:gd name="connsiteY3" fmla="*/ 578607 h 578607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613233">
                  <a:moveTo>
                    <a:pt x="0" y="41733"/>
                  </a:moveTo>
                  <a:cubicBezTo>
                    <a:pt x="548481" y="28239"/>
                    <a:pt x="1108075" y="-12242"/>
                    <a:pt x="1476375" y="3633"/>
                  </a:cubicBezTo>
                  <a:cubicBezTo>
                    <a:pt x="1844675" y="19508"/>
                    <a:pt x="2035175" y="25858"/>
                    <a:pt x="2209800" y="136983"/>
                  </a:cubicBezTo>
                  <a:cubicBezTo>
                    <a:pt x="2384425" y="248108"/>
                    <a:pt x="2401887" y="331452"/>
                    <a:pt x="2409825" y="613233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igura a mano libera 11"/>
            <p:cNvSpPr/>
            <p:nvPr/>
          </p:nvSpPr>
          <p:spPr>
            <a:xfrm flipH="1">
              <a:off x="3841505" y="1451134"/>
              <a:ext cx="67343" cy="1842609"/>
            </a:xfrm>
            <a:custGeom>
              <a:avLst/>
              <a:gdLst>
                <a:gd name="connsiteX0" fmla="*/ 0 w 2415563"/>
                <a:gd name="connsiteY0" fmla="*/ 14018 h 585518"/>
                <a:gd name="connsiteX1" fmla="*/ 1476375 w 2415563"/>
                <a:gd name="connsiteY1" fmla="*/ 23543 h 585518"/>
                <a:gd name="connsiteX2" fmla="*/ 2276475 w 2415563"/>
                <a:gd name="connsiteY2" fmla="*/ 233093 h 585518"/>
                <a:gd name="connsiteX3" fmla="*/ 2409825 w 2415563"/>
                <a:gd name="connsiteY3" fmla="*/ 585518 h 585518"/>
                <a:gd name="connsiteX0" fmla="*/ 0 w 2410802"/>
                <a:gd name="connsiteY0" fmla="*/ 12206 h 583706"/>
                <a:gd name="connsiteX1" fmla="*/ 1476375 w 2410802"/>
                <a:gd name="connsiteY1" fmla="*/ 21731 h 583706"/>
                <a:gd name="connsiteX2" fmla="*/ 2181225 w 2410802"/>
                <a:gd name="connsiteY2" fmla="*/ 202706 h 583706"/>
                <a:gd name="connsiteX3" fmla="*/ 2409825 w 2410802"/>
                <a:gd name="connsiteY3" fmla="*/ 583706 h 583706"/>
                <a:gd name="connsiteX0" fmla="*/ 0 w 2409825"/>
                <a:gd name="connsiteY0" fmla="*/ 12206 h 583706"/>
                <a:gd name="connsiteX1" fmla="*/ 1476375 w 2409825"/>
                <a:gd name="connsiteY1" fmla="*/ 21731 h 583706"/>
                <a:gd name="connsiteX2" fmla="*/ 2181225 w 2409825"/>
                <a:gd name="connsiteY2" fmla="*/ 202706 h 583706"/>
                <a:gd name="connsiteX3" fmla="*/ 2409825 w 2409825"/>
                <a:gd name="connsiteY3" fmla="*/ 583706 h 583706"/>
                <a:gd name="connsiteX0" fmla="*/ 0 w 2409825"/>
                <a:gd name="connsiteY0" fmla="*/ 7107 h 578607"/>
                <a:gd name="connsiteX1" fmla="*/ 1476375 w 2409825"/>
                <a:gd name="connsiteY1" fmla="*/ 16632 h 578607"/>
                <a:gd name="connsiteX2" fmla="*/ 2209800 w 2409825"/>
                <a:gd name="connsiteY2" fmla="*/ 102357 h 578607"/>
                <a:gd name="connsiteX3" fmla="*/ 2409825 w 2409825"/>
                <a:gd name="connsiteY3" fmla="*/ 578607 h 578607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95272 w 2367277"/>
                <a:gd name="connsiteY0" fmla="*/ 120253 h 2482453"/>
                <a:gd name="connsiteX1" fmla="*/ 1571647 w 2367277"/>
                <a:gd name="connsiteY1" fmla="*/ 82153 h 2482453"/>
                <a:gd name="connsiteX2" fmla="*/ 2305072 w 2367277"/>
                <a:gd name="connsiteY2" fmla="*/ 215503 h 2482453"/>
                <a:gd name="connsiteX3" fmla="*/ 22 w 2367277"/>
                <a:gd name="connsiteY3" fmla="*/ 2482453 h 2482453"/>
                <a:gd name="connsiteX0" fmla="*/ 95250 w 1571822"/>
                <a:gd name="connsiteY0" fmla="*/ 206479 h 2568679"/>
                <a:gd name="connsiteX1" fmla="*/ 1571625 w 1571822"/>
                <a:gd name="connsiteY1" fmla="*/ 168379 h 2568679"/>
                <a:gd name="connsiteX2" fmla="*/ 0 w 1571822"/>
                <a:gd name="connsiteY2" fmla="*/ 2568679 h 2568679"/>
                <a:gd name="connsiteX0" fmla="*/ 95250 w 95250"/>
                <a:gd name="connsiteY0" fmla="*/ 0 h 2362200"/>
                <a:gd name="connsiteX1" fmla="*/ 0 w 95250"/>
                <a:gd name="connsiteY1" fmla="*/ 2362200 h 2362200"/>
                <a:gd name="connsiteX0" fmla="*/ 9525 w 9525"/>
                <a:gd name="connsiteY0" fmla="*/ 0 h 2371725"/>
                <a:gd name="connsiteX1" fmla="*/ 0 w 9525"/>
                <a:gd name="connsiteY1" fmla="*/ 2371725 h 2371725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10000"/>
                  </a:ln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ttangolo arrotondato 8"/>
            <p:cNvSpPr/>
            <p:nvPr/>
          </p:nvSpPr>
          <p:spPr>
            <a:xfrm>
              <a:off x="3066076" y="637143"/>
              <a:ext cx="3692091" cy="61260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Supplement metadata </a:t>
              </a:r>
            </a:p>
            <a:p>
              <a:pPr algn="ctr"/>
              <a:r>
                <a:rPr lang="en-US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on Time Stamp</a:t>
              </a:r>
              <a:endParaRPr lang="en-US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11" name="Rettangolo arrotondato 9"/>
            <p:cNvSpPr/>
            <p:nvPr/>
          </p:nvSpPr>
          <p:spPr>
            <a:xfrm>
              <a:off x="3066076" y="1467127"/>
              <a:ext cx="3692091" cy="67280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Expose the OAI-PMH extended </a:t>
              </a:r>
            </a:p>
            <a:p>
              <a:pPr algn="ctr"/>
              <a:r>
                <a:rPr lang="en-US" sz="11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interface</a:t>
              </a:r>
              <a:endParaRPr lang="en-US" sz="11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12" name="Ovale 7"/>
            <p:cNvSpPr>
              <a:spLocks noChangeAspect="1"/>
            </p:cNvSpPr>
            <p:nvPr/>
          </p:nvSpPr>
          <p:spPr>
            <a:xfrm>
              <a:off x="3625809" y="3351386"/>
              <a:ext cx="292609" cy="292608"/>
            </a:xfrm>
            <a:prstGeom prst="ellipse">
              <a:avLst/>
            </a:prstGeom>
            <a:solidFill>
              <a:srgbClr val="92B67A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asellaDiTesto 13"/>
            <p:cNvSpPr txBox="1"/>
            <p:nvPr/>
          </p:nvSpPr>
          <p:spPr>
            <a:xfrm>
              <a:off x="4054689" y="3246393"/>
              <a:ext cx="4933028" cy="46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  <a:latin typeface="+mn-ea"/>
                </a:rPr>
                <a:t>WIS-OAI-PMH (with optional features)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  <a:latin typeface="+mn-ea"/>
              </a:endParaRPr>
            </a:p>
          </p:txBody>
        </p:sp>
        <p:pic>
          <p:nvPicPr>
            <p:cNvPr id="114" name="Immagin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6864461" y="1030606"/>
              <a:ext cx="1064234" cy="460942"/>
            </a:xfrm>
            <a:prstGeom prst="rect">
              <a:avLst/>
            </a:prstGeom>
          </p:spPr>
        </p:pic>
        <p:sp>
          <p:nvSpPr>
            <p:cNvPr id="115" name="Text Box 72"/>
            <p:cNvSpPr txBox="1">
              <a:spLocks noChangeArrowheads="1"/>
            </p:cNvSpPr>
            <p:nvPr/>
          </p:nvSpPr>
          <p:spPr bwMode="auto">
            <a:xfrm>
              <a:off x="2704030" y="5446757"/>
              <a:ext cx="2701319" cy="8826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fr-CH" altLang="ja-JP" sz="1600" i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WIS (</a:t>
              </a:r>
              <a:r>
                <a:rPr lang="fr-CH" altLang="ja-JP" sz="1600" i="1" kern="0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KMA node</a:t>
              </a:r>
              <a:r>
                <a:rPr lang="fr-CH" altLang="ja-JP" sz="1600" i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) </a:t>
              </a:r>
            </a:p>
            <a:p>
              <a:pPr>
                <a:defRPr/>
              </a:pPr>
              <a:r>
                <a:rPr lang="fr-CH" altLang="ja-JP" sz="1600" i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harvester and Portal </a:t>
              </a:r>
              <a:endParaRPr lang="fr-CH" altLang="ja-JP" sz="1600" i="1" kern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6" name="Figura a mano libera 20"/>
            <p:cNvSpPr/>
            <p:nvPr/>
          </p:nvSpPr>
          <p:spPr>
            <a:xfrm flipV="1">
              <a:off x="2942405" y="3692722"/>
              <a:ext cx="890941" cy="1337326"/>
            </a:xfrm>
            <a:custGeom>
              <a:avLst/>
              <a:gdLst>
                <a:gd name="connsiteX0" fmla="*/ 0 w 2415563"/>
                <a:gd name="connsiteY0" fmla="*/ 14018 h 585518"/>
                <a:gd name="connsiteX1" fmla="*/ 1476375 w 2415563"/>
                <a:gd name="connsiteY1" fmla="*/ 23543 h 585518"/>
                <a:gd name="connsiteX2" fmla="*/ 2276475 w 2415563"/>
                <a:gd name="connsiteY2" fmla="*/ 233093 h 585518"/>
                <a:gd name="connsiteX3" fmla="*/ 2409825 w 2415563"/>
                <a:gd name="connsiteY3" fmla="*/ 585518 h 585518"/>
                <a:gd name="connsiteX0" fmla="*/ 0 w 2410802"/>
                <a:gd name="connsiteY0" fmla="*/ 12206 h 583706"/>
                <a:gd name="connsiteX1" fmla="*/ 1476375 w 2410802"/>
                <a:gd name="connsiteY1" fmla="*/ 21731 h 583706"/>
                <a:gd name="connsiteX2" fmla="*/ 2181225 w 2410802"/>
                <a:gd name="connsiteY2" fmla="*/ 202706 h 583706"/>
                <a:gd name="connsiteX3" fmla="*/ 2409825 w 2410802"/>
                <a:gd name="connsiteY3" fmla="*/ 583706 h 583706"/>
                <a:gd name="connsiteX0" fmla="*/ 0 w 2409825"/>
                <a:gd name="connsiteY0" fmla="*/ 12206 h 583706"/>
                <a:gd name="connsiteX1" fmla="*/ 1476375 w 2409825"/>
                <a:gd name="connsiteY1" fmla="*/ 21731 h 583706"/>
                <a:gd name="connsiteX2" fmla="*/ 2181225 w 2409825"/>
                <a:gd name="connsiteY2" fmla="*/ 202706 h 583706"/>
                <a:gd name="connsiteX3" fmla="*/ 2409825 w 2409825"/>
                <a:gd name="connsiteY3" fmla="*/ 583706 h 583706"/>
                <a:gd name="connsiteX0" fmla="*/ 0 w 2409825"/>
                <a:gd name="connsiteY0" fmla="*/ 7107 h 578607"/>
                <a:gd name="connsiteX1" fmla="*/ 1476375 w 2409825"/>
                <a:gd name="connsiteY1" fmla="*/ 16632 h 578607"/>
                <a:gd name="connsiteX2" fmla="*/ 2209800 w 2409825"/>
                <a:gd name="connsiteY2" fmla="*/ 102357 h 578607"/>
                <a:gd name="connsiteX3" fmla="*/ 2409825 w 2409825"/>
                <a:gd name="connsiteY3" fmla="*/ 578607 h 578607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825" h="613233">
                  <a:moveTo>
                    <a:pt x="0" y="41733"/>
                  </a:moveTo>
                  <a:cubicBezTo>
                    <a:pt x="548481" y="28239"/>
                    <a:pt x="1108075" y="-12242"/>
                    <a:pt x="1476375" y="3633"/>
                  </a:cubicBezTo>
                  <a:cubicBezTo>
                    <a:pt x="1844675" y="19508"/>
                    <a:pt x="2035175" y="25858"/>
                    <a:pt x="2209800" y="136983"/>
                  </a:cubicBezTo>
                  <a:cubicBezTo>
                    <a:pt x="2384425" y="248108"/>
                    <a:pt x="2401887" y="331452"/>
                    <a:pt x="2409825" y="613233"/>
                  </a:cubicBez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ttangolo arrotondato 19"/>
            <p:cNvSpPr/>
            <p:nvPr/>
          </p:nvSpPr>
          <p:spPr>
            <a:xfrm>
              <a:off x="3189106" y="4699253"/>
              <a:ext cx="1439483" cy="64644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atin typeface="+mn-ea"/>
                </a:rPr>
                <a:t>KMA Harvester</a:t>
              </a:r>
              <a:endParaRPr lang="en-US" sz="1100" dirty="0">
                <a:latin typeface="+mn-ea"/>
              </a:endParaRPr>
            </a:p>
          </p:txBody>
        </p:sp>
        <p:sp>
          <p:nvSpPr>
            <p:cNvPr id="118" name="Figura a mano libera 21"/>
            <p:cNvSpPr/>
            <p:nvPr/>
          </p:nvSpPr>
          <p:spPr>
            <a:xfrm flipV="1">
              <a:off x="2568668" y="5022428"/>
              <a:ext cx="636796" cy="7619"/>
            </a:xfrm>
            <a:custGeom>
              <a:avLst/>
              <a:gdLst>
                <a:gd name="connsiteX0" fmla="*/ 0 w 2415563"/>
                <a:gd name="connsiteY0" fmla="*/ 14018 h 585518"/>
                <a:gd name="connsiteX1" fmla="*/ 1476375 w 2415563"/>
                <a:gd name="connsiteY1" fmla="*/ 23543 h 585518"/>
                <a:gd name="connsiteX2" fmla="*/ 2276475 w 2415563"/>
                <a:gd name="connsiteY2" fmla="*/ 233093 h 585518"/>
                <a:gd name="connsiteX3" fmla="*/ 2409825 w 2415563"/>
                <a:gd name="connsiteY3" fmla="*/ 585518 h 585518"/>
                <a:gd name="connsiteX0" fmla="*/ 0 w 2410802"/>
                <a:gd name="connsiteY0" fmla="*/ 12206 h 583706"/>
                <a:gd name="connsiteX1" fmla="*/ 1476375 w 2410802"/>
                <a:gd name="connsiteY1" fmla="*/ 21731 h 583706"/>
                <a:gd name="connsiteX2" fmla="*/ 2181225 w 2410802"/>
                <a:gd name="connsiteY2" fmla="*/ 202706 h 583706"/>
                <a:gd name="connsiteX3" fmla="*/ 2409825 w 2410802"/>
                <a:gd name="connsiteY3" fmla="*/ 583706 h 583706"/>
                <a:gd name="connsiteX0" fmla="*/ 0 w 2409825"/>
                <a:gd name="connsiteY0" fmla="*/ 12206 h 583706"/>
                <a:gd name="connsiteX1" fmla="*/ 1476375 w 2409825"/>
                <a:gd name="connsiteY1" fmla="*/ 21731 h 583706"/>
                <a:gd name="connsiteX2" fmla="*/ 2181225 w 2409825"/>
                <a:gd name="connsiteY2" fmla="*/ 202706 h 583706"/>
                <a:gd name="connsiteX3" fmla="*/ 2409825 w 2409825"/>
                <a:gd name="connsiteY3" fmla="*/ 583706 h 583706"/>
                <a:gd name="connsiteX0" fmla="*/ 0 w 2409825"/>
                <a:gd name="connsiteY0" fmla="*/ 7107 h 578607"/>
                <a:gd name="connsiteX1" fmla="*/ 1476375 w 2409825"/>
                <a:gd name="connsiteY1" fmla="*/ 16632 h 578607"/>
                <a:gd name="connsiteX2" fmla="*/ 2209800 w 2409825"/>
                <a:gd name="connsiteY2" fmla="*/ 102357 h 578607"/>
                <a:gd name="connsiteX3" fmla="*/ 2409825 w 2409825"/>
                <a:gd name="connsiteY3" fmla="*/ 578607 h 578607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6119429"/>
                <a:gd name="connsiteY0" fmla="*/ 77410 h 609600"/>
                <a:gd name="connsiteX1" fmla="*/ 5185979 w 6119429"/>
                <a:gd name="connsiteY1" fmla="*/ 0 h 609600"/>
                <a:gd name="connsiteX2" fmla="*/ 5919404 w 6119429"/>
                <a:gd name="connsiteY2" fmla="*/ 133350 h 609600"/>
                <a:gd name="connsiteX3" fmla="*/ 6119429 w 6119429"/>
                <a:gd name="connsiteY3" fmla="*/ 609600 h 609600"/>
                <a:gd name="connsiteX0" fmla="*/ 0 w 933450"/>
                <a:gd name="connsiteY0" fmla="*/ 0 h 609600"/>
                <a:gd name="connsiteX1" fmla="*/ 733425 w 933450"/>
                <a:gd name="connsiteY1" fmla="*/ 133350 h 609600"/>
                <a:gd name="connsiteX2" fmla="*/ 933450 w 933450"/>
                <a:gd name="connsiteY2" fmla="*/ 609600 h 609600"/>
                <a:gd name="connsiteX0" fmla="*/ 0 w 6294594"/>
                <a:gd name="connsiteY0" fmla="*/ 0 h 564675"/>
                <a:gd name="connsiteX1" fmla="*/ 5794210 w 6294594"/>
                <a:gd name="connsiteY1" fmla="*/ 88425 h 564675"/>
                <a:gd name="connsiteX2" fmla="*/ 5994235 w 6294594"/>
                <a:gd name="connsiteY2" fmla="*/ 564675 h 564675"/>
                <a:gd name="connsiteX0" fmla="*/ 0 w 5994235"/>
                <a:gd name="connsiteY0" fmla="*/ 0 h 564675"/>
                <a:gd name="connsiteX1" fmla="*/ 5994235 w 5994235"/>
                <a:gd name="connsiteY1" fmla="*/ 564675 h 564675"/>
                <a:gd name="connsiteX0" fmla="*/ 0 w 1351088"/>
                <a:gd name="connsiteY0" fmla="*/ 0 h 14342"/>
                <a:gd name="connsiteX1" fmla="*/ 1351088 w 1351088"/>
                <a:gd name="connsiteY1" fmla="*/ 14342 h 14342"/>
                <a:gd name="connsiteX0" fmla="*/ 0 w 1437069"/>
                <a:gd name="connsiteY0" fmla="*/ 0 h 2390"/>
                <a:gd name="connsiteX1" fmla="*/ 1437069 w 1437069"/>
                <a:gd name="connsiteY1" fmla="*/ 2390 h 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7069" h="2390">
                  <a:moveTo>
                    <a:pt x="0" y="0"/>
                  </a:moveTo>
                  <a:lnTo>
                    <a:pt x="1437069" y="2390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ttangolo arrotondato 5"/>
            <p:cNvSpPr/>
            <p:nvPr/>
          </p:nvSpPr>
          <p:spPr>
            <a:xfrm>
              <a:off x="3066076" y="-73055"/>
              <a:ext cx="3692091" cy="5619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Transform to ISO 19115/19139 </a:t>
              </a:r>
            </a:p>
            <a:p>
              <a:pPr algn="ctr"/>
              <a:r>
                <a:rPr lang="en-US" sz="12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schema</a:t>
              </a:r>
              <a:endParaRPr lang="en-US" sz="12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120" name="Immagine 17"/>
            <p:cNvPicPr>
              <a:picLocks noChangeAspect="1"/>
            </p:cNvPicPr>
            <p:nvPr/>
          </p:nvPicPr>
          <p:blipFill rotWithShape="1">
            <a:blip r:embed="rId6"/>
            <a:srcRect l="20306" r="6018"/>
            <a:stretch/>
          </p:blipFill>
          <p:spPr>
            <a:xfrm>
              <a:off x="402993" y="4351988"/>
              <a:ext cx="2539412" cy="1851504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</p:pic>
        <p:sp>
          <p:nvSpPr>
            <p:cNvPr id="121" name="CasellaDiTesto 16"/>
            <p:cNvSpPr txBox="1"/>
            <p:nvPr/>
          </p:nvSpPr>
          <p:spPr>
            <a:xfrm>
              <a:off x="272052" y="3211587"/>
              <a:ext cx="2961496" cy="55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ea"/>
                </a:rPr>
                <a:t>World Wide Web</a:t>
              </a:r>
              <a:endPara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endParaRPr>
            </a:p>
          </p:txBody>
        </p:sp>
        <p:pic>
          <p:nvPicPr>
            <p:cNvPr id="122" name="Immagin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55660" y="4121923"/>
              <a:ext cx="2463925" cy="2118887"/>
            </a:xfrm>
            <a:prstGeom prst="rect">
              <a:avLst/>
            </a:prstGeom>
          </p:spPr>
        </p:pic>
        <p:sp>
          <p:nvSpPr>
            <p:cNvPr id="123" name="Figura a mano libera 25"/>
            <p:cNvSpPr/>
            <p:nvPr/>
          </p:nvSpPr>
          <p:spPr>
            <a:xfrm flipV="1">
              <a:off x="4631691" y="5173434"/>
              <a:ext cx="2145646" cy="508163"/>
            </a:xfrm>
            <a:custGeom>
              <a:avLst/>
              <a:gdLst>
                <a:gd name="connsiteX0" fmla="*/ 0 w 2415563"/>
                <a:gd name="connsiteY0" fmla="*/ 14018 h 585518"/>
                <a:gd name="connsiteX1" fmla="*/ 1476375 w 2415563"/>
                <a:gd name="connsiteY1" fmla="*/ 23543 h 585518"/>
                <a:gd name="connsiteX2" fmla="*/ 2276475 w 2415563"/>
                <a:gd name="connsiteY2" fmla="*/ 233093 h 585518"/>
                <a:gd name="connsiteX3" fmla="*/ 2409825 w 2415563"/>
                <a:gd name="connsiteY3" fmla="*/ 585518 h 585518"/>
                <a:gd name="connsiteX0" fmla="*/ 0 w 2410802"/>
                <a:gd name="connsiteY0" fmla="*/ 12206 h 583706"/>
                <a:gd name="connsiteX1" fmla="*/ 1476375 w 2410802"/>
                <a:gd name="connsiteY1" fmla="*/ 21731 h 583706"/>
                <a:gd name="connsiteX2" fmla="*/ 2181225 w 2410802"/>
                <a:gd name="connsiteY2" fmla="*/ 202706 h 583706"/>
                <a:gd name="connsiteX3" fmla="*/ 2409825 w 2410802"/>
                <a:gd name="connsiteY3" fmla="*/ 583706 h 583706"/>
                <a:gd name="connsiteX0" fmla="*/ 0 w 2409825"/>
                <a:gd name="connsiteY0" fmla="*/ 12206 h 583706"/>
                <a:gd name="connsiteX1" fmla="*/ 1476375 w 2409825"/>
                <a:gd name="connsiteY1" fmla="*/ 21731 h 583706"/>
                <a:gd name="connsiteX2" fmla="*/ 2181225 w 2409825"/>
                <a:gd name="connsiteY2" fmla="*/ 202706 h 583706"/>
                <a:gd name="connsiteX3" fmla="*/ 2409825 w 2409825"/>
                <a:gd name="connsiteY3" fmla="*/ 583706 h 583706"/>
                <a:gd name="connsiteX0" fmla="*/ 0 w 2409825"/>
                <a:gd name="connsiteY0" fmla="*/ 7107 h 578607"/>
                <a:gd name="connsiteX1" fmla="*/ 1476375 w 2409825"/>
                <a:gd name="connsiteY1" fmla="*/ 16632 h 578607"/>
                <a:gd name="connsiteX2" fmla="*/ 2209800 w 2409825"/>
                <a:gd name="connsiteY2" fmla="*/ 102357 h 578607"/>
                <a:gd name="connsiteX3" fmla="*/ 2409825 w 2409825"/>
                <a:gd name="connsiteY3" fmla="*/ 578607 h 578607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409825"/>
                <a:gd name="connsiteY0" fmla="*/ 41733 h 613233"/>
                <a:gd name="connsiteX1" fmla="*/ 1476375 w 2409825"/>
                <a:gd name="connsiteY1" fmla="*/ 3633 h 613233"/>
                <a:gd name="connsiteX2" fmla="*/ 2209800 w 2409825"/>
                <a:gd name="connsiteY2" fmla="*/ 136983 h 613233"/>
                <a:gd name="connsiteX3" fmla="*/ 2409825 w 2409825"/>
                <a:gd name="connsiteY3" fmla="*/ 613233 h 613233"/>
                <a:gd name="connsiteX0" fmla="*/ 0 w 2787310"/>
                <a:gd name="connsiteY0" fmla="*/ 172044 h 267567"/>
                <a:gd name="connsiteX1" fmla="*/ 1476375 w 2787310"/>
                <a:gd name="connsiteY1" fmla="*/ 133944 h 267567"/>
                <a:gd name="connsiteX2" fmla="*/ 2209800 w 2787310"/>
                <a:gd name="connsiteY2" fmla="*/ 267294 h 267567"/>
                <a:gd name="connsiteX3" fmla="*/ 2787310 w 2787310"/>
                <a:gd name="connsiteY3" fmla="*/ 92756 h 267567"/>
                <a:gd name="connsiteX0" fmla="*/ 0 w 2787310"/>
                <a:gd name="connsiteY0" fmla="*/ 243175 h 243175"/>
                <a:gd name="connsiteX1" fmla="*/ 1476375 w 2787310"/>
                <a:gd name="connsiteY1" fmla="*/ 205075 h 243175"/>
                <a:gd name="connsiteX2" fmla="*/ 2180762 w 2787310"/>
                <a:gd name="connsiteY2" fmla="*/ 54525 h 243175"/>
                <a:gd name="connsiteX3" fmla="*/ 2787310 w 2787310"/>
                <a:gd name="connsiteY3" fmla="*/ 163887 h 243175"/>
                <a:gd name="connsiteX0" fmla="*/ 0 w 2787310"/>
                <a:gd name="connsiteY0" fmla="*/ 243917 h 243917"/>
                <a:gd name="connsiteX1" fmla="*/ 982740 w 2787310"/>
                <a:gd name="connsiteY1" fmla="*/ 218920 h 243917"/>
                <a:gd name="connsiteX2" fmla="*/ 2180762 w 2787310"/>
                <a:gd name="connsiteY2" fmla="*/ 55267 h 243917"/>
                <a:gd name="connsiteX3" fmla="*/ 2787310 w 2787310"/>
                <a:gd name="connsiteY3" fmla="*/ 164629 h 243917"/>
                <a:gd name="connsiteX0" fmla="*/ 0 w 2787310"/>
                <a:gd name="connsiteY0" fmla="*/ 247811 h 247811"/>
                <a:gd name="connsiteX1" fmla="*/ 982740 w 2787310"/>
                <a:gd name="connsiteY1" fmla="*/ 222814 h 247811"/>
                <a:gd name="connsiteX2" fmla="*/ 1977501 w 2787310"/>
                <a:gd name="connsiteY2" fmla="*/ 50426 h 247811"/>
                <a:gd name="connsiteX3" fmla="*/ 2787310 w 2787310"/>
                <a:gd name="connsiteY3" fmla="*/ 168523 h 247811"/>
                <a:gd name="connsiteX0" fmla="*/ 0 w 2917978"/>
                <a:gd name="connsiteY0" fmla="*/ 290808 h 290808"/>
                <a:gd name="connsiteX1" fmla="*/ 982740 w 2917978"/>
                <a:gd name="connsiteY1" fmla="*/ 265811 h 290808"/>
                <a:gd name="connsiteX2" fmla="*/ 1977501 w 2917978"/>
                <a:gd name="connsiteY2" fmla="*/ 93423 h 290808"/>
                <a:gd name="connsiteX3" fmla="*/ 2917978 w 2917978"/>
                <a:gd name="connsiteY3" fmla="*/ 146004 h 290808"/>
                <a:gd name="connsiteX0" fmla="*/ 0 w 2917978"/>
                <a:gd name="connsiteY0" fmla="*/ 217497 h 217497"/>
                <a:gd name="connsiteX1" fmla="*/ 982740 w 2917978"/>
                <a:gd name="connsiteY1" fmla="*/ 192500 h 217497"/>
                <a:gd name="connsiteX2" fmla="*/ 1977501 w 2917978"/>
                <a:gd name="connsiteY2" fmla="*/ 20112 h 217497"/>
                <a:gd name="connsiteX3" fmla="*/ 2917978 w 2917978"/>
                <a:gd name="connsiteY3" fmla="*/ 72693 h 217497"/>
                <a:gd name="connsiteX0" fmla="*/ 0 w 2917978"/>
                <a:gd name="connsiteY0" fmla="*/ 207284 h 207284"/>
                <a:gd name="connsiteX1" fmla="*/ 982740 w 2917978"/>
                <a:gd name="connsiteY1" fmla="*/ 182287 h 207284"/>
                <a:gd name="connsiteX2" fmla="*/ 1977501 w 2917978"/>
                <a:gd name="connsiteY2" fmla="*/ 9899 h 207284"/>
                <a:gd name="connsiteX3" fmla="*/ 2917978 w 2917978"/>
                <a:gd name="connsiteY3" fmla="*/ 62480 h 207284"/>
                <a:gd name="connsiteX0" fmla="*/ 0 w 2917978"/>
                <a:gd name="connsiteY0" fmla="*/ 220029 h 220029"/>
                <a:gd name="connsiteX1" fmla="*/ 982740 w 2917978"/>
                <a:gd name="connsiteY1" fmla="*/ 195032 h 220029"/>
                <a:gd name="connsiteX2" fmla="*/ 1822058 w 2917978"/>
                <a:gd name="connsiteY2" fmla="*/ 806 h 220029"/>
                <a:gd name="connsiteX3" fmla="*/ 2917978 w 2917978"/>
                <a:gd name="connsiteY3" fmla="*/ 75225 h 220029"/>
                <a:gd name="connsiteX0" fmla="*/ 0 w 2917978"/>
                <a:gd name="connsiteY0" fmla="*/ 231649 h 231649"/>
                <a:gd name="connsiteX1" fmla="*/ 982740 w 2917978"/>
                <a:gd name="connsiteY1" fmla="*/ 206652 h 231649"/>
                <a:gd name="connsiteX2" fmla="*/ 1822058 w 2917978"/>
                <a:gd name="connsiteY2" fmla="*/ 12426 h 231649"/>
                <a:gd name="connsiteX3" fmla="*/ 2917978 w 2917978"/>
                <a:gd name="connsiteY3" fmla="*/ 86845 h 231649"/>
                <a:gd name="connsiteX0" fmla="*/ 0 w 2917978"/>
                <a:gd name="connsiteY0" fmla="*/ 222586 h 222586"/>
                <a:gd name="connsiteX1" fmla="*/ 982740 w 2917978"/>
                <a:gd name="connsiteY1" fmla="*/ 197589 h 222586"/>
                <a:gd name="connsiteX2" fmla="*/ 1822058 w 2917978"/>
                <a:gd name="connsiteY2" fmla="*/ 3363 h 222586"/>
                <a:gd name="connsiteX3" fmla="*/ 2917978 w 2917978"/>
                <a:gd name="connsiteY3" fmla="*/ 77782 h 222586"/>
                <a:gd name="connsiteX0" fmla="*/ 0 w 2917978"/>
                <a:gd name="connsiteY0" fmla="*/ 222436 h 222436"/>
                <a:gd name="connsiteX1" fmla="*/ 982740 w 2917978"/>
                <a:gd name="connsiteY1" fmla="*/ 197439 h 222436"/>
                <a:gd name="connsiteX2" fmla="*/ 1822058 w 2917978"/>
                <a:gd name="connsiteY2" fmla="*/ 3213 h 222436"/>
                <a:gd name="connsiteX3" fmla="*/ 2917978 w 2917978"/>
                <a:gd name="connsiteY3" fmla="*/ 77632 h 222436"/>
                <a:gd name="connsiteX0" fmla="*/ 0 w 2917978"/>
                <a:gd name="connsiteY0" fmla="*/ 221354 h 221354"/>
                <a:gd name="connsiteX1" fmla="*/ 982740 w 2917978"/>
                <a:gd name="connsiteY1" fmla="*/ 196357 h 221354"/>
                <a:gd name="connsiteX2" fmla="*/ 1822058 w 2917978"/>
                <a:gd name="connsiteY2" fmla="*/ 2131 h 221354"/>
                <a:gd name="connsiteX3" fmla="*/ 2917978 w 2917978"/>
                <a:gd name="connsiteY3" fmla="*/ 76550 h 221354"/>
                <a:gd name="connsiteX0" fmla="*/ 0 w 2917978"/>
                <a:gd name="connsiteY0" fmla="*/ 221354 h 221354"/>
                <a:gd name="connsiteX1" fmla="*/ 982740 w 2917978"/>
                <a:gd name="connsiteY1" fmla="*/ 196357 h 221354"/>
                <a:gd name="connsiteX2" fmla="*/ 1822058 w 2917978"/>
                <a:gd name="connsiteY2" fmla="*/ 2131 h 221354"/>
                <a:gd name="connsiteX3" fmla="*/ 2917978 w 2917978"/>
                <a:gd name="connsiteY3" fmla="*/ 76550 h 221354"/>
                <a:gd name="connsiteX0" fmla="*/ 0 w 2917978"/>
                <a:gd name="connsiteY0" fmla="*/ 221354 h 221354"/>
                <a:gd name="connsiteX1" fmla="*/ 982740 w 2917978"/>
                <a:gd name="connsiteY1" fmla="*/ 196357 h 221354"/>
                <a:gd name="connsiteX2" fmla="*/ 1822058 w 2917978"/>
                <a:gd name="connsiteY2" fmla="*/ 2131 h 221354"/>
                <a:gd name="connsiteX3" fmla="*/ 2917978 w 2917978"/>
                <a:gd name="connsiteY3" fmla="*/ 76550 h 221354"/>
                <a:gd name="connsiteX0" fmla="*/ 0 w 2917978"/>
                <a:gd name="connsiteY0" fmla="*/ 221354 h 224784"/>
                <a:gd name="connsiteX1" fmla="*/ 982740 w 2917978"/>
                <a:gd name="connsiteY1" fmla="*/ 196357 h 224784"/>
                <a:gd name="connsiteX2" fmla="*/ 1822058 w 2917978"/>
                <a:gd name="connsiteY2" fmla="*/ 2131 h 224784"/>
                <a:gd name="connsiteX3" fmla="*/ 2917978 w 2917978"/>
                <a:gd name="connsiteY3" fmla="*/ 76550 h 224784"/>
                <a:gd name="connsiteX0" fmla="*/ 0 w 2917978"/>
                <a:gd name="connsiteY0" fmla="*/ 221354 h 228557"/>
                <a:gd name="connsiteX1" fmla="*/ 982740 w 2917978"/>
                <a:gd name="connsiteY1" fmla="*/ 196357 h 228557"/>
                <a:gd name="connsiteX2" fmla="*/ 1822058 w 2917978"/>
                <a:gd name="connsiteY2" fmla="*/ 2131 h 228557"/>
                <a:gd name="connsiteX3" fmla="*/ 2917978 w 2917978"/>
                <a:gd name="connsiteY3" fmla="*/ 76550 h 228557"/>
                <a:gd name="connsiteX0" fmla="*/ 0 w 2917978"/>
                <a:gd name="connsiteY0" fmla="*/ 221354 h 235131"/>
                <a:gd name="connsiteX1" fmla="*/ 982740 w 2917978"/>
                <a:gd name="connsiteY1" fmla="*/ 196357 h 235131"/>
                <a:gd name="connsiteX2" fmla="*/ 1822058 w 2917978"/>
                <a:gd name="connsiteY2" fmla="*/ 2131 h 235131"/>
                <a:gd name="connsiteX3" fmla="*/ 2917978 w 2917978"/>
                <a:gd name="connsiteY3" fmla="*/ 76550 h 235131"/>
                <a:gd name="connsiteX0" fmla="*/ 0 w 2917978"/>
                <a:gd name="connsiteY0" fmla="*/ 219242 h 233019"/>
                <a:gd name="connsiteX1" fmla="*/ 982740 w 2917978"/>
                <a:gd name="connsiteY1" fmla="*/ 194245 h 233019"/>
                <a:gd name="connsiteX2" fmla="*/ 1822058 w 2917978"/>
                <a:gd name="connsiteY2" fmla="*/ 19 h 233019"/>
                <a:gd name="connsiteX3" fmla="*/ 2917978 w 2917978"/>
                <a:gd name="connsiteY3" fmla="*/ 74438 h 23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7978" h="233019">
                  <a:moveTo>
                    <a:pt x="0" y="219242"/>
                  </a:moveTo>
                  <a:cubicBezTo>
                    <a:pt x="340534" y="232749"/>
                    <a:pt x="616299" y="250621"/>
                    <a:pt x="982740" y="194245"/>
                  </a:cubicBezTo>
                  <a:cubicBezTo>
                    <a:pt x="1349181" y="137869"/>
                    <a:pt x="1149772" y="-1852"/>
                    <a:pt x="1822058" y="19"/>
                  </a:cubicBezTo>
                  <a:cubicBezTo>
                    <a:pt x="2494344" y="1890"/>
                    <a:pt x="2378944" y="59087"/>
                    <a:pt x="2917978" y="74438"/>
                  </a:cubicBez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Immagin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505" y="-1303828"/>
              <a:ext cx="1777211" cy="328559"/>
            </a:xfrm>
            <a:prstGeom prst="rect">
              <a:avLst/>
            </a:prstGeom>
          </p:spPr>
        </p:pic>
      </p:grpSp>
      <p:grpSp>
        <p:nvGrpSpPr>
          <p:cNvPr id="135" name="그룹 134"/>
          <p:cNvGrpSpPr/>
          <p:nvPr/>
        </p:nvGrpSpPr>
        <p:grpSpPr>
          <a:xfrm>
            <a:off x="6643687" y="1173222"/>
            <a:ext cx="2917826" cy="5238661"/>
            <a:chOff x="6643687" y="1173222"/>
            <a:chExt cx="2917826" cy="5238661"/>
          </a:xfrm>
        </p:grpSpPr>
        <p:sp>
          <p:nvSpPr>
            <p:cNvPr id="136" name="직사각형 135"/>
            <p:cNvSpPr/>
            <p:nvPr/>
          </p:nvSpPr>
          <p:spPr bwMode="auto">
            <a:xfrm rot="21540000">
              <a:off x="6708771" y="1291298"/>
              <a:ext cx="542116" cy="499469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01600" dist="88900" dir="10800000" sx="103000" sy="103000" algn="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직사각형 136"/>
            <p:cNvSpPr/>
            <p:nvPr/>
          </p:nvSpPr>
          <p:spPr bwMode="auto">
            <a:xfrm>
              <a:off x="6643688" y="1173222"/>
              <a:ext cx="2917825" cy="52292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직사각형 137"/>
            <p:cNvSpPr/>
            <p:nvPr/>
          </p:nvSpPr>
          <p:spPr bwMode="auto">
            <a:xfrm>
              <a:off x="6643687" y="1182658"/>
              <a:ext cx="2917825" cy="5229225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shade val="100000"/>
                    <a:satMod val="115000"/>
                    <a:alpha val="3300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직사각형 138"/>
            <p:cNvSpPr/>
            <p:nvPr/>
          </p:nvSpPr>
          <p:spPr bwMode="auto">
            <a:xfrm rot="380577">
              <a:off x="7147329" y="1318682"/>
              <a:ext cx="1298802" cy="13722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889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직사각형 139"/>
            <p:cNvSpPr/>
            <p:nvPr/>
          </p:nvSpPr>
          <p:spPr bwMode="auto">
            <a:xfrm>
              <a:off x="6643688" y="1173222"/>
              <a:ext cx="1966912" cy="3540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직사각형 140"/>
            <p:cNvSpPr/>
            <p:nvPr/>
          </p:nvSpPr>
          <p:spPr bwMode="auto">
            <a:xfrm>
              <a:off x="6643688" y="1173222"/>
              <a:ext cx="1966912" cy="354013"/>
            </a:xfrm>
            <a:prstGeom prst="rect">
              <a:avLst/>
            </a:prstGeom>
            <a:gradFill>
              <a:gsLst>
                <a:gs pos="0">
                  <a:srgbClr val="2A7637"/>
                </a:gs>
                <a:gs pos="82000">
                  <a:srgbClr val="2A7637">
                    <a:alpha val="64000"/>
                  </a:srgbClr>
                </a:gs>
                <a:gs pos="48000">
                  <a:srgbClr val="2A7637">
                    <a:alpha val="72000"/>
                  </a:srgbClr>
                </a:gs>
                <a:gs pos="100000">
                  <a:srgbClr val="2A7637">
                    <a:alpha val="60000"/>
                  </a:srgbClr>
                </a:gs>
              </a:gsLst>
              <a:lin ang="0" scaled="0"/>
            </a:gra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2" name="Text Box 514"/>
          <p:cNvSpPr txBox="1">
            <a:spLocks noChangeArrowheads="1"/>
          </p:cNvSpPr>
          <p:nvPr/>
        </p:nvSpPr>
        <p:spPr bwMode="auto">
          <a:xfrm>
            <a:off x="6820460" y="2066779"/>
            <a:ext cx="2736850" cy="512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l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9"/>
              </a:buBlip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Service for Meteorological MD</a:t>
            </a:r>
          </a:p>
          <a:p>
            <a:pPr algn="l" latinLnBrk="0">
              <a:lnSpc>
                <a:spcPts val="1700"/>
              </a:lnSpc>
              <a:spcAft>
                <a:spcPts val="600"/>
              </a:spcAft>
              <a:buSzPct val="80000"/>
            </a:pPr>
            <a:r>
              <a:rPr lang="en-US" altLang="ko-KR" sz="1300" dirty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 + Non-Meteorological MD</a:t>
            </a:r>
          </a:p>
        </p:txBody>
      </p:sp>
      <p:sp>
        <p:nvSpPr>
          <p:cNvPr id="143" name="Rectangle 487"/>
          <p:cNvSpPr>
            <a:spLocks noChangeArrowheads="1"/>
          </p:cNvSpPr>
          <p:nvPr/>
        </p:nvSpPr>
        <p:spPr bwMode="auto">
          <a:xfrm>
            <a:off x="6944467" y="1224641"/>
            <a:ext cx="13529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74725">
              <a:buSzPct val="80000"/>
              <a:defRPr/>
            </a:pPr>
            <a:r>
              <a:rPr lang="en-US" altLang="ko-KR" sz="1700" b="1" dirty="0" smtClean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rPr>
              <a:t>Outline</a:t>
            </a:r>
            <a:endParaRPr lang="ko-KR" altLang="en-US" sz="1700" b="1" dirty="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  <a:cs typeface="굴림" pitchFamily="50" charset="-127"/>
            </a:endParaRPr>
          </a:p>
        </p:txBody>
      </p:sp>
      <p:sp>
        <p:nvSpPr>
          <p:cNvPr id="144" name="Rectangle 494"/>
          <p:cNvSpPr>
            <a:spLocks noChangeArrowheads="1"/>
          </p:cNvSpPr>
          <p:nvPr/>
        </p:nvSpPr>
        <p:spPr bwMode="auto">
          <a:xfrm>
            <a:off x="6685246" y="1701056"/>
            <a:ext cx="3137630" cy="3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Purpose]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145" name="Text Box 514"/>
          <p:cNvSpPr txBox="1">
            <a:spLocks noChangeArrowheads="1"/>
          </p:cNvSpPr>
          <p:nvPr/>
        </p:nvSpPr>
        <p:spPr bwMode="auto">
          <a:xfrm>
            <a:off x="6820460" y="3264219"/>
            <a:ext cx="2736850" cy="197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marL="177800" indent="-177800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9"/>
              </a:buBlip>
              <a:defRPr sz="130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defRPr>
            </a:lvl1pPr>
          </a:lstStyle>
          <a:p>
            <a:r>
              <a:rPr lang="en-US" altLang="ko-KR" dirty="0" smtClean="0"/>
              <a:t>KMA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Periodical harvesting the ISO based GEOSS MD : selective harvesting</a:t>
            </a:r>
          </a:p>
          <a:p>
            <a:r>
              <a:rPr lang="en-US" altLang="ko-KR" dirty="0" smtClean="0"/>
              <a:t>CNR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Implementing OAI-PMH 2.0 and supporting update : “deleted records” and “set”</a:t>
            </a:r>
            <a:endParaRPr lang="ko-KR" altLang="en-US" dirty="0"/>
          </a:p>
        </p:txBody>
      </p:sp>
      <p:sp>
        <p:nvSpPr>
          <p:cNvPr id="146" name="Rectangle 494"/>
          <p:cNvSpPr>
            <a:spLocks noChangeArrowheads="1"/>
          </p:cNvSpPr>
          <p:nvPr/>
        </p:nvSpPr>
        <p:spPr bwMode="auto">
          <a:xfrm>
            <a:off x="6685246" y="2883786"/>
            <a:ext cx="3137630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Agreement with CNR]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Interoperability  </a:t>
            </a:r>
            <a:r>
              <a:rPr lang="en-US" altLang="ko-KR" sz="2600" dirty="0" err="1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Prj</a:t>
            </a: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  with GEOSS : GEOSS Metadata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11632"/>
              </p:ext>
            </p:extLst>
          </p:nvPr>
        </p:nvGraphicFramePr>
        <p:xfrm>
          <a:off x="344363" y="979550"/>
          <a:ext cx="9145269" cy="540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7"/>
                <a:gridCol w="1368190"/>
                <a:gridCol w="1224170"/>
                <a:gridCol w="360050"/>
                <a:gridCol w="1584220"/>
                <a:gridCol w="1296180"/>
                <a:gridCol w="360050"/>
                <a:gridCol w="1224170"/>
                <a:gridCol w="1368192"/>
              </a:tblGrid>
              <a:tr h="288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N.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OAI Set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Feature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N.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OAI Set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Feature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N.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OAI Set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Feature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One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Geology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Include invalid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information leading to error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CEOS WGISS Integrated Catalog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22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Arc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GIS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Knossos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 following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UTF-8 format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12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NIWA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data Catalog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23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GMOS Database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EEA SDI Catalog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5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 following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UTF-8 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13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NWA data catalog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24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US Data Gov.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link to cache data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South African</a:t>
                      </a:r>
                    </a:p>
                    <a:p>
                      <a:pPr latinLnBrk="1"/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Evrt.Obrt.Net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14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New Zealand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Government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Geodat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25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IRIS Station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EGASKRO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5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 following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UTF-8 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15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BYU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World Water Data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26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Red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Vial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5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 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 </a:t>
                      </a:r>
                    </a:p>
                    <a:p>
                      <a:pPr marL="0" marR="0" indent="0" algn="l" defTabSz="9905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686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IODE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Duplicate it with 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others:SeaData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16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ISPRA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Monitoring network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27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Limites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5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 following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UTF-8 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7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SeaDataNet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17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Global River Discharge Dat.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28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New Zealand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Monitoring Net.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8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PANGEA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18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Global River Discharge 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Dat.Set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29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RASAQM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 following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UTF-8 format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NASA Global Change 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Mst.Drt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19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MEDINA SDI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30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Canadian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Monitoring Net.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10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NOAA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Unified Access Framework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MEDINA BP Broker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Miss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“</a:t>
                      </a:r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31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New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Zealand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Gov. Data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Nothing based on ISO19115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  <a:tr h="432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Webservice</a:t>
                      </a: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Energy Catalog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“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dateStamp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”</a:t>
                      </a:r>
                    </a:p>
                    <a:p>
                      <a:pPr latinLnBrk="1"/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21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Data Integration</a:t>
                      </a:r>
                    </a:p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&amp;Analysis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Syst.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05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Not following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UTF-8 format</a:t>
                      </a:r>
                      <a:endParaRPr lang="ko-KR" altLang="en-US" sz="1100" dirty="0" smtClean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32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Fed</a:t>
                      </a:r>
                      <a:r>
                        <a:rPr lang="en-US" altLang="ko-KR" sz="1100" baseline="0" dirty="0" err="1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EO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-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Interoperability  </a:t>
            </a:r>
            <a:r>
              <a:rPr lang="en-US" altLang="ko-KR" sz="2600" dirty="0" err="1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Prj</a:t>
            </a: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  with GEOSS : Metadata Processing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graphicFrame>
        <p:nvGraphicFramePr>
          <p:cNvPr id="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43409"/>
              </p:ext>
            </p:extLst>
          </p:nvPr>
        </p:nvGraphicFramePr>
        <p:xfrm>
          <a:off x="488582" y="1628750"/>
          <a:ext cx="8929038" cy="4680650"/>
        </p:xfrm>
        <a:graphic>
          <a:graphicData uri="http://schemas.openxmlformats.org/drawingml/2006/table">
            <a:tbl>
              <a:tblPr/>
              <a:tblGrid>
                <a:gridCol w="2016078"/>
                <a:gridCol w="6912960"/>
              </a:tblGrid>
              <a:tr h="271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  <a:cs typeface="+mn-cs"/>
                        </a:rPr>
                        <a:t>GEO DAB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 ExtraBold" pitchFamily="50" charset="-127"/>
                        <a:ea typeface="나눔고딕 ExtraBold" pitchFamily="50" charset="-127"/>
                        <a:cs typeface="+mn-cs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  <a:cs typeface="+mn-cs"/>
                        </a:rPr>
                        <a:t>GISC Seoul</a:t>
                      </a:r>
                      <a:endParaRPr kumimoji="1" lang="ko-KR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 ExtraBold" pitchFamily="50" charset="-127"/>
                        <a:ea typeface="나눔고딕 ExtraBold" pitchFamily="50" charset="-127"/>
                        <a:cs typeface="+mn-cs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9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1169427" y="4018901"/>
            <a:ext cx="590550" cy="485775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GEOSS</a:t>
            </a:r>
          </a:p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AutoShape 854"/>
          <p:cNvCxnSpPr>
            <a:cxnSpLocks noChangeShapeType="1"/>
            <a:stCxn id="5" idx="1"/>
            <a:endCxn id="7" idx="2"/>
          </p:cNvCxnSpPr>
          <p:nvPr/>
        </p:nvCxnSpPr>
        <p:spPr bwMode="auto">
          <a:xfrm flipV="1">
            <a:off x="1464702" y="3757942"/>
            <a:ext cx="0" cy="260959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7" name="Text Box 200"/>
          <p:cNvSpPr txBox="1">
            <a:spLocks noChangeArrowheads="1"/>
          </p:cNvSpPr>
          <p:nvPr/>
        </p:nvSpPr>
        <p:spPr bwMode="auto">
          <a:xfrm>
            <a:off x="1065446" y="3397580"/>
            <a:ext cx="798512" cy="360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 Sending Module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(OAI-PMH)</a:t>
            </a:r>
          </a:p>
        </p:txBody>
      </p:sp>
      <p:sp>
        <p:nvSpPr>
          <p:cNvPr id="8" name="Text Box 200"/>
          <p:cNvSpPr txBox="1">
            <a:spLocks noChangeArrowheads="1"/>
          </p:cNvSpPr>
          <p:nvPr/>
        </p:nvSpPr>
        <p:spPr bwMode="auto">
          <a:xfrm>
            <a:off x="1065446" y="4739919"/>
            <a:ext cx="798512" cy="4323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GEOSS 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Assembly</a:t>
            </a:r>
          </a:p>
        </p:txBody>
      </p:sp>
      <p:cxnSp>
        <p:nvCxnSpPr>
          <p:cNvPr id="9" name="AutoShape 854"/>
          <p:cNvCxnSpPr>
            <a:cxnSpLocks noChangeShapeType="1"/>
            <a:stCxn id="8" idx="0"/>
            <a:endCxn id="5" idx="3"/>
          </p:cNvCxnSpPr>
          <p:nvPr/>
        </p:nvCxnSpPr>
        <p:spPr bwMode="auto">
          <a:xfrm flipV="1">
            <a:off x="1464702" y="4504676"/>
            <a:ext cx="0" cy="235243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920440" y="5270152"/>
            <a:ext cx="1080150" cy="53517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>
              <a:lumMod val="75000"/>
              <a:alpha val="93000"/>
            </a:schemeClr>
          </a:solidFill>
          <a:ln w="19050">
            <a:noFill/>
          </a:ln>
          <a:effectLst>
            <a:outerShdw blurRad="165100" dist="127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171450" indent="-85725" latinLnBrk="0">
              <a:buFont typeface="Arial" panose="020B0604020202020204" pitchFamily="34" charset="0"/>
              <a:buChar char="•"/>
            </a:pPr>
            <a:r>
              <a:rPr lang="en-US" altLang="ko-KR" sz="800" kern="1000" dirty="0">
                <a:solidFill>
                  <a:srgbClr val="1F497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ISO19139 </a:t>
            </a:r>
            <a:r>
              <a:rPr lang="en-US" altLang="ko-KR" sz="800" kern="1000" dirty="0" smtClean="0">
                <a:solidFill>
                  <a:srgbClr val="1F497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filtering</a:t>
            </a:r>
            <a:endParaRPr lang="en-US" altLang="ko-KR" sz="800" kern="1000" dirty="0">
              <a:solidFill>
                <a:srgbClr val="1F497D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85725" latinLnBrk="0">
              <a:buFont typeface="Arial" panose="020B0604020202020204" pitchFamily="34" charset="0"/>
              <a:buChar char="•"/>
            </a:pPr>
            <a:r>
              <a:rPr lang="en-US" altLang="ko-KR" sz="800" kern="1000" dirty="0" smtClean="0">
                <a:solidFill>
                  <a:srgbClr val="1F497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MD Update for modified and deleted</a:t>
            </a:r>
            <a:endParaRPr lang="ko-KR" altLang="en-US" sz="800" kern="1000" dirty="0">
              <a:solidFill>
                <a:srgbClr val="1F497D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5491871" y="2927780"/>
            <a:ext cx="213992" cy="1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 Box 200"/>
          <p:cNvSpPr txBox="1">
            <a:spLocks noChangeArrowheads="1"/>
          </p:cNvSpPr>
          <p:nvPr/>
        </p:nvSpPr>
        <p:spPr bwMode="auto">
          <a:xfrm>
            <a:off x="2869472" y="2911638"/>
            <a:ext cx="798512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Harvestor</a:t>
            </a:r>
            <a:endParaRPr lang="en-US" altLang="ko-KR" sz="8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(OAI-PMH)</a:t>
            </a:r>
          </a:p>
        </p:txBody>
      </p:sp>
      <p:cxnSp>
        <p:nvCxnSpPr>
          <p:cNvPr id="13" name="AutoShape 854"/>
          <p:cNvCxnSpPr>
            <a:cxnSpLocks noChangeShapeType="1"/>
            <a:stCxn id="12" idx="2"/>
            <a:endCxn id="45" idx="0"/>
          </p:cNvCxnSpPr>
          <p:nvPr/>
        </p:nvCxnSpPr>
        <p:spPr bwMode="auto">
          <a:xfrm>
            <a:off x="3268728" y="3343638"/>
            <a:ext cx="9525" cy="289334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14" name="순서도: 수행의 시작/종료 13"/>
          <p:cNvSpPr/>
          <p:nvPr/>
        </p:nvSpPr>
        <p:spPr bwMode="auto">
          <a:xfrm>
            <a:off x="6027663" y="5085230"/>
            <a:ext cx="662202" cy="2753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/>
            <a:endParaRPr lang="en-US" altLang="ko-KR" sz="8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Message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Processing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latinLnBrk="1">
              <a:buClrTx/>
              <a:buSzTx/>
              <a:buFontTx/>
              <a:buNone/>
            </a:pP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5" name="AutoShape 854"/>
          <p:cNvCxnSpPr>
            <a:cxnSpLocks noChangeShapeType="1"/>
            <a:endCxn id="14" idx="0"/>
          </p:cNvCxnSpPr>
          <p:nvPr/>
        </p:nvCxnSpPr>
        <p:spPr bwMode="auto">
          <a:xfrm rot="5400000">
            <a:off x="6153342" y="4879806"/>
            <a:ext cx="410846" cy="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6894036" y="4196522"/>
            <a:ext cx="467297" cy="2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Yes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6008215" y="4704254"/>
            <a:ext cx="467297" cy="2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No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 Box 200"/>
          <p:cNvSpPr txBox="1">
            <a:spLocks noChangeArrowheads="1"/>
          </p:cNvSpPr>
          <p:nvPr/>
        </p:nvSpPr>
        <p:spPr bwMode="auto">
          <a:xfrm>
            <a:off x="2869472" y="2324789"/>
            <a:ext cx="798512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 Mgt.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Service</a:t>
            </a:r>
          </a:p>
        </p:txBody>
      </p:sp>
      <p:cxnSp>
        <p:nvCxnSpPr>
          <p:cNvPr id="19" name="AutoShape 854"/>
          <p:cNvCxnSpPr>
            <a:cxnSpLocks noChangeShapeType="1"/>
          </p:cNvCxnSpPr>
          <p:nvPr/>
        </p:nvCxnSpPr>
        <p:spPr bwMode="auto">
          <a:xfrm>
            <a:off x="3268728" y="2685151"/>
            <a:ext cx="0" cy="226487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4642828" y="2825393"/>
            <a:ext cx="864000" cy="5040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순서도: 수행의 시작/종료 20"/>
          <p:cNvSpPr/>
          <p:nvPr/>
        </p:nvSpPr>
        <p:spPr bwMode="auto">
          <a:xfrm>
            <a:off x="4746491" y="3545473"/>
            <a:ext cx="662202" cy="2753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Message</a:t>
            </a:r>
          </a:p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Processing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" name="AutoShape 854"/>
          <p:cNvCxnSpPr>
            <a:cxnSpLocks noChangeShapeType="1"/>
            <a:stCxn id="20" idx="2"/>
            <a:endCxn id="21" idx="0"/>
          </p:cNvCxnSpPr>
          <p:nvPr/>
        </p:nvCxnSpPr>
        <p:spPr bwMode="auto">
          <a:xfrm>
            <a:off x="5074828" y="3329393"/>
            <a:ext cx="2764" cy="216080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592950" y="3316080"/>
            <a:ext cx="467297" cy="2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Invalid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4" name="AutoShape 854"/>
          <p:cNvCxnSpPr>
            <a:cxnSpLocks noChangeShapeType="1"/>
            <a:stCxn id="20" idx="3"/>
            <a:endCxn id="25" idx="1"/>
          </p:cNvCxnSpPr>
          <p:nvPr/>
        </p:nvCxnSpPr>
        <p:spPr bwMode="auto">
          <a:xfrm>
            <a:off x="5506828" y="3077393"/>
            <a:ext cx="563870" cy="0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6070698" y="2843393"/>
            <a:ext cx="972000" cy="4680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349789" y="2855457"/>
            <a:ext cx="467297" cy="2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valid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7730" y="2918255"/>
            <a:ext cx="777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Extending</a:t>
            </a:r>
          </a:p>
          <a:p>
            <a:pPr algn="ctr"/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630" y="2861216"/>
            <a:ext cx="55039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Schema</a:t>
            </a:r>
          </a:p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Validation</a:t>
            </a:r>
          </a:p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Check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auto">
          <a:xfrm>
            <a:off x="5868249" y="4197686"/>
            <a:ext cx="972000" cy="4680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5140" y="4226733"/>
            <a:ext cx="81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Check on Update : </a:t>
            </a:r>
            <a:r>
              <a:rPr lang="en-US" altLang="ko-KR" sz="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New or Old</a:t>
            </a:r>
            <a:endParaRPr lang="ko-KR" altLang="en-US" sz="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 Box 200"/>
          <p:cNvSpPr txBox="1">
            <a:spLocks noChangeArrowheads="1"/>
          </p:cNvSpPr>
          <p:nvPr/>
        </p:nvSpPr>
        <p:spPr bwMode="auto">
          <a:xfrm>
            <a:off x="6793879" y="3473787"/>
            <a:ext cx="798512" cy="36036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>
            <a:defPPr>
              <a:defRPr lang="ko-KR"/>
            </a:defPPr>
            <a:lvl1pPr algn="ctr">
              <a:buClrTx/>
              <a:buSzTx/>
              <a:buFontTx/>
              <a:buNone/>
              <a:defRPr sz="8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Ext.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MD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Decoding Module</a:t>
            </a:r>
            <a:endParaRPr lang="en-US" altLang="ko-KR" dirty="0">
              <a:solidFill>
                <a:schemeClr val="bg1"/>
              </a:solidFill>
            </a:endParaRPr>
          </a:p>
        </p:txBody>
      </p:sp>
      <p:cxnSp>
        <p:nvCxnSpPr>
          <p:cNvPr id="32" name="AutoShape 854"/>
          <p:cNvCxnSpPr>
            <a:cxnSpLocks noChangeShapeType="1"/>
            <a:stCxn id="25" idx="3"/>
            <a:endCxn id="31" idx="0"/>
          </p:cNvCxnSpPr>
          <p:nvPr/>
        </p:nvCxnSpPr>
        <p:spPr bwMode="auto">
          <a:xfrm>
            <a:off x="7042698" y="3077393"/>
            <a:ext cx="150437" cy="396394"/>
          </a:xfrm>
          <a:prstGeom prst="bentConnector2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cxnSp>
        <p:nvCxnSpPr>
          <p:cNvPr id="33" name="AutoShape 854"/>
          <p:cNvCxnSpPr>
            <a:cxnSpLocks noChangeShapeType="1"/>
            <a:stCxn id="31" idx="2"/>
            <a:endCxn id="29" idx="0"/>
          </p:cNvCxnSpPr>
          <p:nvPr/>
        </p:nvCxnSpPr>
        <p:spPr bwMode="auto">
          <a:xfrm rot="5400000">
            <a:off x="6591924" y="3596474"/>
            <a:ext cx="363537" cy="83888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cxnSp>
        <p:nvCxnSpPr>
          <p:cNvPr id="34" name="AutoShape 854"/>
          <p:cNvCxnSpPr>
            <a:cxnSpLocks noChangeShapeType="1"/>
            <a:stCxn id="25" idx="2"/>
            <a:endCxn id="30" idx="0"/>
          </p:cNvCxnSpPr>
          <p:nvPr/>
        </p:nvCxnSpPr>
        <p:spPr bwMode="auto">
          <a:xfrm rot="5400000">
            <a:off x="6027471" y="3697506"/>
            <a:ext cx="915340" cy="14311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6260279" y="3437433"/>
            <a:ext cx="324000" cy="2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No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7107385" y="3114437"/>
            <a:ext cx="467297" cy="2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Yes</a:t>
            </a: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3728830" y="2132820"/>
            <a:ext cx="1257673" cy="44203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5725" marR="0" indent="-85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90000"/>
              <a:buFont typeface="Arial" panose="020B0604020202020204" pitchFamily="34" charset="0"/>
              <a:buChar char="•"/>
              <a:tabLst/>
            </a:pPr>
            <a:r>
              <a:rPr kumimoji="1"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Setting each harvesting to each OAI-SET of DAB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8" name="AutoShape 854"/>
          <p:cNvCxnSpPr>
            <a:cxnSpLocks noChangeShapeType="1"/>
            <a:stCxn id="7" idx="0"/>
            <a:endCxn id="12" idx="1"/>
          </p:cNvCxnSpPr>
          <p:nvPr/>
        </p:nvCxnSpPr>
        <p:spPr bwMode="auto">
          <a:xfrm rot="5400000" flipH="1" flipV="1">
            <a:off x="2032116" y="2560224"/>
            <a:ext cx="269942" cy="1404770"/>
          </a:xfrm>
          <a:prstGeom prst="bentConnector2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39" name="AutoShape 56"/>
          <p:cNvSpPr>
            <a:spLocks noChangeArrowheads="1"/>
          </p:cNvSpPr>
          <p:nvPr/>
        </p:nvSpPr>
        <p:spPr bwMode="auto">
          <a:xfrm>
            <a:off x="6822026" y="5607595"/>
            <a:ext cx="590550" cy="485775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GEOSS</a:t>
            </a:r>
          </a:p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MD(DB)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40" name="AutoShape 854"/>
          <p:cNvCxnSpPr>
            <a:cxnSpLocks noChangeShapeType="1"/>
            <a:stCxn id="29" idx="3"/>
            <a:endCxn id="39" idx="1"/>
          </p:cNvCxnSpPr>
          <p:nvPr/>
        </p:nvCxnSpPr>
        <p:spPr bwMode="auto">
          <a:xfrm>
            <a:off x="6840249" y="4431686"/>
            <a:ext cx="277052" cy="1175909"/>
          </a:xfrm>
          <a:prstGeom prst="bentConnector2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41" name="Text Box 200"/>
          <p:cNvSpPr txBox="1">
            <a:spLocks noChangeArrowheads="1"/>
          </p:cNvSpPr>
          <p:nvPr/>
        </p:nvSpPr>
        <p:spPr bwMode="auto">
          <a:xfrm>
            <a:off x="7830165" y="4508838"/>
            <a:ext cx="939331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 Indexing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(Searching Engine)</a:t>
            </a:r>
          </a:p>
        </p:txBody>
      </p:sp>
      <p:cxnSp>
        <p:nvCxnSpPr>
          <p:cNvPr id="42" name="AutoShape 854"/>
          <p:cNvCxnSpPr>
            <a:cxnSpLocks noChangeShapeType="1"/>
            <a:stCxn id="29" idx="3"/>
            <a:endCxn id="41" idx="1"/>
          </p:cNvCxnSpPr>
          <p:nvPr/>
        </p:nvCxnSpPr>
        <p:spPr bwMode="auto">
          <a:xfrm>
            <a:off x="6840249" y="4431686"/>
            <a:ext cx="989916" cy="25733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43" name="AutoShape 56"/>
          <p:cNvSpPr>
            <a:spLocks noChangeArrowheads="1"/>
          </p:cNvSpPr>
          <p:nvPr/>
        </p:nvSpPr>
        <p:spPr bwMode="auto">
          <a:xfrm>
            <a:off x="8009698" y="5625798"/>
            <a:ext cx="590550" cy="485775"/>
          </a:xfrm>
          <a:prstGeom prst="can">
            <a:avLst>
              <a:gd name="adj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GEOSS</a:t>
            </a:r>
          </a:p>
          <a:p>
            <a:pPr algn="ctr" latinLnBrk="1">
              <a:buClrTx/>
              <a:buSzTx/>
              <a:buFontTx/>
              <a:buNone/>
            </a:pP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MD(Index)</a:t>
            </a:r>
          </a:p>
        </p:txBody>
      </p:sp>
      <p:cxnSp>
        <p:nvCxnSpPr>
          <p:cNvPr id="44" name="AutoShape 854"/>
          <p:cNvCxnSpPr>
            <a:cxnSpLocks noChangeShapeType="1"/>
            <a:stCxn id="41" idx="2"/>
            <a:endCxn id="43" idx="1"/>
          </p:cNvCxnSpPr>
          <p:nvPr/>
        </p:nvCxnSpPr>
        <p:spPr bwMode="auto">
          <a:xfrm>
            <a:off x="8299831" y="4869200"/>
            <a:ext cx="5142" cy="756598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45" name="Text Box 200"/>
          <p:cNvSpPr txBox="1">
            <a:spLocks noChangeArrowheads="1"/>
          </p:cNvSpPr>
          <p:nvPr/>
        </p:nvSpPr>
        <p:spPr bwMode="auto">
          <a:xfrm>
            <a:off x="2878997" y="3632972"/>
            <a:ext cx="798512" cy="50438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Check on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UTF-8</a:t>
            </a:r>
          </a:p>
        </p:txBody>
      </p:sp>
      <p:sp>
        <p:nvSpPr>
          <p:cNvPr id="46" name="Text Box 200"/>
          <p:cNvSpPr txBox="1">
            <a:spLocks noChangeArrowheads="1"/>
          </p:cNvSpPr>
          <p:nvPr/>
        </p:nvSpPr>
        <p:spPr bwMode="auto">
          <a:xfrm>
            <a:off x="2878997" y="5156928"/>
            <a:ext cx="798512" cy="50438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Missing </a:t>
            </a:r>
            <a:r>
              <a:rPr lang="en-US" altLang="ko-KR" sz="80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dateStamp</a:t>
            </a:r>
            <a:endParaRPr lang="en-US" altLang="ko-KR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Setting</a:t>
            </a:r>
          </a:p>
        </p:txBody>
      </p:sp>
      <p:cxnSp>
        <p:nvCxnSpPr>
          <p:cNvPr id="47" name="AutoShape 854"/>
          <p:cNvCxnSpPr>
            <a:cxnSpLocks noChangeShapeType="1"/>
            <a:stCxn id="49" idx="2"/>
            <a:endCxn id="46" idx="0"/>
          </p:cNvCxnSpPr>
          <p:nvPr/>
        </p:nvCxnSpPr>
        <p:spPr bwMode="auto">
          <a:xfrm>
            <a:off x="3278253" y="4869200"/>
            <a:ext cx="0" cy="287728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cxnSp>
        <p:nvCxnSpPr>
          <p:cNvPr id="48" name="AutoShape 854"/>
          <p:cNvCxnSpPr>
            <a:cxnSpLocks noChangeShapeType="1"/>
          </p:cNvCxnSpPr>
          <p:nvPr/>
        </p:nvCxnSpPr>
        <p:spPr bwMode="auto">
          <a:xfrm flipV="1">
            <a:off x="3721259" y="3077393"/>
            <a:ext cx="965319" cy="23317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  <p:sp>
        <p:nvSpPr>
          <p:cNvPr id="49" name="Text Box 200"/>
          <p:cNvSpPr txBox="1">
            <a:spLocks noChangeArrowheads="1"/>
          </p:cNvSpPr>
          <p:nvPr/>
        </p:nvSpPr>
        <p:spPr bwMode="auto">
          <a:xfrm>
            <a:off x="2878997" y="4364818"/>
            <a:ext cx="798512" cy="50438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8000" tIns="10800" rIns="18000" bIns="10800" anchor="ctr"/>
          <a:lstStyle/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Remove</a:t>
            </a:r>
          </a:p>
          <a:p>
            <a:pPr algn="ctr" latinLnBrk="1">
              <a:buClrTx/>
              <a:buSzTx/>
              <a:buFontTx/>
              <a:buNone/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Special Character</a:t>
            </a:r>
          </a:p>
        </p:txBody>
      </p:sp>
      <p:cxnSp>
        <p:nvCxnSpPr>
          <p:cNvPr id="50" name="AutoShape 854"/>
          <p:cNvCxnSpPr>
            <a:cxnSpLocks noChangeShapeType="1"/>
            <a:stCxn id="45" idx="2"/>
            <a:endCxn id="49" idx="0"/>
          </p:cNvCxnSpPr>
          <p:nvPr/>
        </p:nvCxnSpPr>
        <p:spPr bwMode="auto">
          <a:xfrm>
            <a:off x="3278253" y="4137354"/>
            <a:ext cx="0" cy="227464"/>
          </a:xfrm>
          <a:prstGeom prst="straightConnector1">
            <a:avLst/>
          </a:prstGeom>
          <a:noFill/>
          <a:ln w="19050">
            <a:solidFill>
              <a:srgbClr val="5F5F5F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327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Interoperability  </a:t>
            </a:r>
            <a:r>
              <a:rPr lang="en-US" altLang="ko-KR" sz="2600" dirty="0" err="1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Prj</a:t>
            </a: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  with GEOSS : Harvesting Result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28115096" descr="EMB00000a901f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59" y="3953888"/>
            <a:ext cx="6128861" cy="28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228114456" descr="EMB00000a901f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0" y="980660"/>
            <a:ext cx="5904820" cy="29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514"/>
          <p:cNvSpPr txBox="1">
            <a:spLocks noChangeArrowheads="1"/>
          </p:cNvSpPr>
          <p:nvPr/>
        </p:nvSpPr>
        <p:spPr bwMode="auto">
          <a:xfrm>
            <a:off x="6600424" y="1984843"/>
            <a:ext cx="2736850" cy="436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l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5"/>
              </a:buBlip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The admin Portal operates and controls the harvesting from MD</a:t>
            </a:r>
          </a:p>
        </p:txBody>
      </p:sp>
      <p:sp>
        <p:nvSpPr>
          <p:cNvPr id="61" name="Rectangle 494"/>
          <p:cNvSpPr>
            <a:spLocks noChangeArrowheads="1"/>
          </p:cNvSpPr>
          <p:nvPr/>
        </p:nvSpPr>
        <p:spPr bwMode="auto">
          <a:xfrm>
            <a:off x="6465210" y="1619120"/>
            <a:ext cx="3137630" cy="3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Harvesting]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62" name="Text Box 514"/>
          <p:cNvSpPr txBox="1">
            <a:spLocks noChangeArrowheads="1"/>
          </p:cNvSpPr>
          <p:nvPr/>
        </p:nvSpPr>
        <p:spPr bwMode="auto">
          <a:xfrm>
            <a:off x="438374" y="5162913"/>
            <a:ext cx="2736850" cy="6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l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5"/>
              </a:buBlip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The number of GEOSS metadata to each 34 sets is shown on the table.</a:t>
            </a:r>
          </a:p>
        </p:txBody>
      </p:sp>
      <p:sp>
        <p:nvSpPr>
          <p:cNvPr id="63" name="Rectangle 494"/>
          <p:cNvSpPr>
            <a:spLocks noChangeArrowheads="1"/>
          </p:cNvSpPr>
          <p:nvPr/>
        </p:nvSpPr>
        <p:spPr bwMode="auto">
          <a:xfrm>
            <a:off x="303160" y="4797190"/>
            <a:ext cx="3137630" cy="3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Status]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261834" y="224306"/>
            <a:ext cx="8795736" cy="4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44450">
              <a:bevelT w="1270"/>
              <a:bevelB w="0" h="0"/>
              <a:contourClr>
                <a:srgbClr val="F3F3F3"/>
              </a:contourClr>
            </a:sp3d>
          </a:bodyPr>
          <a:lstStyle/>
          <a:p>
            <a:pPr marL="266700" indent="-266700" defTabSz="762000" eaLnBrk="0" hangingPunct="0">
              <a:lnSpc>
                <a:spcPct val="90000"/>
              </a:lnSpc>
              <a:tabLst>
                <a:tab pos="5648325" algn="l"/>
              </a:tabLst>
              <a:defRPr/>
            </a:pPr>
            <a:r>
              <a:rPr lang="en-US" altLang="ko-KR" sz="2600" dirty="0" smtClean="0">
                <a:solidFill>
                  <a:srgbClr val="163F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Service of GEOSS Metadata</a:t>
            </a:r>
            <a:endParaRPr lang="ko-KR" altLang="en-US" sz="2600" dirty="0">
              <a:solidFill>
                <a:srgbClr val="163F7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60" name="Text Box 514"/>
          <p:cNvSpPr txBox="1">
            <a:spLocks noChangeArrowheads="1"/>
          </p:cNvSpPr>
          <p:nvPr/>
        </p:nvSpPr>
        <p:spPr bwMode="auto">
          <a:xfrm>
            <a:off x="623594" y="1346383"/>
            <a:ext cx="7281816" cy="218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l" latinLnBrk="0">
              <a:lnSpc>
                <a:spcPts val="1700"/>
              </a:lnSpc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en-US" altLang="ko-KR" sz="1300" dirty="0" smtClean="0">
                <a:solidFill>
                  <a:srgbClr val="4D4D4D"/>
                </a:solidFill>
                <a:latin typeface="나눔고딕 Bold" pitchFamily="50" charset="-127"/>
                <a:ea typeface="나눔고딕 Bold" pitchFamily="50" charset="-127"/>
              </a:rPr>
              <a:t>Provide three kinds of search-services : (1) Normal, (2) GEOSS, (3) Advanced</a:t>
            </a:r>
          </a:p>
        </p:txBody>
      </p:sp>
      <p:sp>
        <p:nvSpPr>
          <p:cNvPr id="61" name="Rectangle 494"/>
          <p:cNvSpPr>
            <a:spLocks noChangeArrowheads="1"/>
          </p:cNvSpPr>
          <p:nvPr/>
        </p:nvSpPr>
        <p:spPr bwMode="auto">
          <a:xfrm>
            <a:off x="488380" y="980660"/>
            <a:ext cx="3137630" cy="31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  <a:scene3d>
              <a:camera prst="orthographicFront"/>
              <a:lightRig rig="threePt" dir="t"/>
            </a:scene3d>
            <a:sp3d contourW="38100">
              <a:bevelT w="1270"/>
              <a:bevelB w="0" h="0"/>
              <a:contourClr>
                <a:schemeClr val="bg1"/>
              </a:contourClr>
            </a:sp3d>
          </a:bodyPr>
          <a:lstStyle/>
          <a:p>
            <a:pPr algn="l" defTabSz="76200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80000"/>
              <a:tabLst>
                <a:tab pos="5648325" algn="l"/>
              </a:tabLst>
              <a:defRPr/>
            </a:pPr>
            <a:r>
              <a:rPr kumimoji="0" lang="en-US" altLang="ko-KR" sz="1600" dirty="0" smtClean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Arial" pitchFamily="34" charset="0"/>
              </a:rPr>
              <a:t>[ Searching menu]</a:t>
            </a:r>
            <a:endParaRPr kumimoji="0" lang="ko-KR" altLang="en-US" sz="1600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586169" y="1708758"/>
            <a:ext cx="8816892" cy="45496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marR="0" indent="-182563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Yoon 2002_TT" pitchFamily="18" charset="-127"/>
              <a:ea typeface="Yoon 2002_TT" pitchFamily="18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40677" y="1700684"/>
            <a:ext cx="9162383" cy="4549699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74000">
                <a:schemeClr val="bg1">
                  <a:alpha val="34000"/>
                </a:schemeClr>
              </a:gs>
              <a:gs pos="4300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2700000" scaled="0"/>
          </a:gradFill>
          <a:ln w="1270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marR="0" indent="-182563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Yoon 2002_TT" pitchFamily="18" charset="-127"/>
              <a:ea typeface="Yoon 2002_TT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72351" y="1700760"/>
            <a:ext cx="3463360" cy="4557697"/>
            <a:chOff x="374512" y="1025615"/>
            <a:chExt cx="4602163" cy="5376862"/>
          </a:xfrm>
        </p:grpSpPr>
        <p:sp>
          <p:nvSpPr>
            <p:cNvPr id="19" name="직사각형 18"/>
            <p:cNvSpPr/>
            <p:nvPr/>
          </p:nvSpPr>
          <p:spPr bwMode="auto">
            <a:xfrm>
              <a:off x="374512" y="1025615"/>
              <a:ext cx="4602163" cy="537686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사다리꼴 19"/>
            <p:cNvSpPr/>
            <p:nvPr/>
          </p:nvSpPr>
          <p:spPr bwMode="auto">
            <a:xfrm rot="5280000">
              <a:off x="-1286038" y="2840707"/>
              <a:ext cx="3889241" cy="396815"/>
            </a:xfrm>
            <a:prstGeom prst="trapezoid">
              <a:avLst>
                <a:gd name="adj" fmla="val 68479"/>
              </a:avLst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14300" dist="38100" dir="10800000" sx="105000" sy="105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1" name="사다리꼴 20"/>
            <p:cNvSpPr/>
            <p:nvPr/>
          </p:nvSpPr>
          <p:spPr bwMode="auto">
            <a:xfrm rot="120000" flipV="1">
              <a:off x="441018" y="1113126"/>
              <a:ext cx="3864729" cy="396815"/>
            </a:xfrm>
            <a:prstGeom prst="trapezoid">
              <a:avLst>
                <a:gd name="adj" fmla="val 68479"/>
              </a:avLst>
            </a:prstGeom>
            <a:solidFill>
              <a:schemeClr val="bg1"/>
            </a:soli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>
              <a:outerShdw blurRad="114300" dist="38100" dir="16200000" sx="105000" sy="105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374512" y="1025615"/>
              <a:ext cx="4602163" cy="5376862"/>
            </a:xfrm>
            <a:prstGeom prst="rect">
              <a:avLst/>
            </a:prstGeom>
            <a:gradFill>
              <a:gsLst>
                <a:gs pos="0">
                  <a:srgbClr val="F8F8F8"/>
                </a:gs>
                <a:gs pos="74000">
                  <a:schemeClr val="bg1">
                    <a:alpha val="44000"/>
                  </a:schemeClr>
                </a:gs>
                <a:gs pos="43000">
                  <a:schemeClr val="bg1">
                    <a:lumMod val="97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2700000" scaled="0"/>
            </a:gradFill>
            <a:ln w="12700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182563" indent="-182563"/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3" name="AutoShape 6" descr="어두운 상향 대각선"/>
          <p:cNvSpPr>
            <a:spLocks noChangeArrowheads="1"/>
          </p:cNvSpPr>
          <p:nvPr/>
        </p:nvSpPr>
        <p:spPr bwMode="auto">
          <a:xfrm rot="16200000">
            <a:off x="4639613" y="623753"/>
            <a:ext cx="280507" cy="2650584"/>
          </a:xfrm>
          <a:prstGeom prst="round2SameRect">
            <a:avLst>
              <a:gd name="adj1" fmla="val 0"/>
              <a:gd name="adj2" fmla="val 50000"/>
            </a:avLst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200" tIns="45720" rIns="25200" bIns="45720" numCol="1" anchor="ctr" anchorCtr="0" compatLnSpc="1">
            <a:prstTxWarp prst="textNoShape">
              <a:avLst/>
            </a:prstTxWarp>
          </a:bodyPr>
          <a:lstStyle/>
          <a:p>
            <a:pPr marL="0" lvl="1" indent="-185738" defTabSz="839788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8325" algn="l"/>
              </a:tabLst>
              <a:defRPr/>
            </a:pPr>
            <a:endParaRPr lang="ko-KR" altLang="en-US" dirty="0" smtClean="0">
              <a:solidFill>
                <a:prstClr val="white"/>
              </a:solidFill>
              <a:sym typeface="Gill San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05130" y="1808790"/>
            <a:ext cx="2891640" cy="4389579"/>
            <a:chOff x="272350" y="1808790"/>
            <a:chExt cx="3877228" cy="4389579"/>
          </a:xfrm>
        </p:grpSpPr>
        <p:sp>
          <p:nvSpPr>
            <p:cNvPr id="24" name="AutoShape 6" descr="어두운 상향 대각선"/>
            <p:cNvSpPr>
              <a:spLocks noChangeArrowheads="1"/>
            </p:cNvSpPr>
            <p:nvPr/>
          </p:nvSpPr>
          <p:spPr bwMode="auto">
            <a:xfrm rot="16200000">
              <a:off x="1952001" y="129139"/>
              <a:ext cx="305154" cy="3664456"/>
            </a:xfrm>
            <a:prstGeom prst="round2SameRect">
              <a:avLst>
                <a:gd name="adj1" fmla="val 0"/>
                <a:gd name="adj2" fmla="val 50000"/>
              </a:avLst>
            </a:prstGeom>
            <a:gradFill rotWithShape="1">
              <a:gsLst>
                <a:gs pos="0">
                  <a:srgbClr val="7CB1D2"/>
                </a:gs>
                <a:gs pos="100000">
                  <a:srgbClr val="428FBE"/>
                </a:gs>
              </a:gsLst>
              <a:lin ang="2700000" scaled="1"/>
            </a:gradFill>
            <a:ln w="6350" algn="ctr">
              <a:noFill/>
              <a:round/>
              <a:headEnd/>
              <a:tailEnd type="none" w="med" len="sm"/>
            </a:ln>
            <a:effectLst/>
          </p:spPr>
          <p:txBody>
            <a:bodyPr vert="horz" wrap="none" lIns="25200" tIns="45720" rIns="25200" bIns="45720" numCol="1" anchor="ctr" anchorCtr="0" compatLnSpc="1">
              <a:prstTxWarp prst="textNoShape">
                <a:avLst/>
              </a:prstTxWarp>
            </a:bodyPr>
            <a:lstStyle/>
            <a:p>
              <a:pPr marL="0" lvl="1" indent="-185738" defTabSz="839788" eaLnBrk="0" hangingPunct="0">
                <a:lnSpc>
                  <a:spcPct val="90000"/>
                </a:lnSpc>
                <a:buClr>
                  <a:sysClr val="windowText" lastClr="000000"/>
                </a:buClr>
                <a:tabLst>
                  <a:tab pos="5648325" algn="l"/>
                </a:tabLst>
                <a:defRPr/>
              </a:pPr>
              <a:endParaRPr lang="ko-KR" altLang="en-US" dirty="0" smtClean="0">
                <a:solidFill>
                  <a:prstClr val="white"/>
                </a:solidFill>
                <a:sym typeface="Gill Sans"/>
              </a:endParaRPr>
            </a:p>
          </p:txBody>
        </p:sp>
        <p:sp>
          <p:nvSpPr>
            <p:cNvPr id="25" name="Rectangle 239"/>
            <p:cNvSpPr>
              <a:spLocks noChangeArrowheads="1"/>
            </p:cNvSpPr>
            <p:nvPr/>
          </p:nvSpPr>
          <p:spPr bwMode="auto">
            <a:xfrm>
              <a:off x="641490" y="1853644"/>
              <a:ext cx="350808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74725">
                <a:buSzPct val="80000"/>
                <a:buFont typeface="Wingdings" pitchFamily="2" charset="2"/>
                <a:buNone/>
                <a:defRPr/>
              </a:pPr>
              <a:r>
                <a:rPr lang="en-US" altLang="ko-KR" sz="1400" b="1" dirty="0" smtClean="0">
                  <a:solidFill>
                    <a:srgbClr val="FFFFFF"/>
                  </a:solidFill>
                  <a:latin typeface="나눔고딕 ExtraBold" pitchFamily="50" charset="-127"/>
                  <a:ea typeface="나눔고딕 ExtraBold" pitchFamily="50" charset="-127"/>
                  <a:cs typeface="굴림" pitchFamily="50" charset="-127"/>
                </a:rPr>
                <a:t>(1) Normal : WIS+GEOSS</a:t>
              </a:r>
              <a:endParaRPr lang="ko-KR" altLang="en-US" sz="1400" b="1" dirty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56" y="2193223"/>
              <a:ext cx="3633998" cy="400514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02751" y="2883439"/>
              <a:ext cx="131111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ko-KR" sz="12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WIS &amp;</a:t>
              </a:r>
              <a:r>
                <a:rPr lang="ko-KR" altLang="en-US" sz="12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2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GEOSS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615590" y="2570597"/>
              <a:ext cx="2212617" cy="25180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Rectangle 239"/>
          <p:cNvSpPr>
            <a:spLocks noChangeArrowheads="1"/>
          </p:cNvSpPr>
          <p:nvPr/>
        </p:nvSpPr>
        <p:spPr bwMode="auto">
          <a:xfrm>
            <a:off x="3425720" y="1850770"/>
            <a:ext cx="264480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74725">
              <a:buSzPct val="80000"/>
              <a:buFont typeface="Wingdings" pitchFamily="2" charset="2"/>
              <a:buNone/>
              <a:defRPr/>
            </a:pPr>
            <a:r>
              <a:rPr lang="en-US" altLang="ko-KR" sz="1400" b="1" dirty="0" smtClean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rPr>
              <a:t>  (2) GEOSS : only GEOSS</a:t>
            </a:r>
            <a:endParaRPr lang="ko-KR" altLang="en-US" sz="1400" b="1" dirty="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  <a:cs typeface="굴림" pitchFamily="50" charset="-127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73" y="2185586"/>
            <a:ext cx="2722597" cy="40647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936164" y="2899258"/>
            <a:ext cx="86722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Only GEOSS</a:t>
            </a:r>
            <a:endParaRPr lang="ko-KR" altLang="en-US" sz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808980" y="2586416"/>
            <a:ext cx="1296180" cy="25180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5177" r="23088" b="4458"/>
          <a:stretch/>
        </p:blipFill>
        <p:spPr bwMode="auto">
          <a:xfrm>
            <a:off x="6537220" y="2193692"/>
            <a:ext cx="2865840" cy="40647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AutoShape 6" descr="어두운 상향 대각선"/>
          <p:cNvSpPr>
            <a:spLocks noChangeArrowheads="1"/>
          </p:cNvSpPr>
          <p:nvPr/>
        </p:nvSpPr>
        <p:spPr bwMode="auto">
          <a:xfrm rot="16200000">
            <a:off x="7846739" y="565356"/>
            <a:ext cx="280507" cy="2755526"/>
          </a:xfrm>
          <a:prstGeom prst="round2SameRect">
            <a:avLst>
              <a:gd name="adj1" fmla="val 0"/>
              <a:gd name="adj2" fmla="val 50000"/>
            </a:avLst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200" tIns="45720" rIns="25200" bIns="45720" numCol="1" anchor="ctr" anchorCtr="0" compatLnSpc="1">
            <a:prstTxWarp prst="textNoShape">
              <a:avLst/>
            </a:prstTxWarp>
          </a:bodyPr>
          <a:lstStyle/>
          <a:p>
            <a:pPr marL="0" lvl="1" indent="-185738" defTabSz="839788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8325" algn="l"/>
              </a:tabLst>
              <a:defRPr/>
            </a:pPr>
            <a:endParaRPr lang="ko-KR" altLang="en-US" dirty="0" smtClean="0">
              <a:solidFill>
                <a:prstClr val="white"/>
              </a:solidFill>
              <a:sym typeface="Gill San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609230" y="1845366"/>
            <a:ext cx="276648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74725">
              <a:buSzPct val="80000"/>
              <a:buFont typeface="Wingdings" pitchFamily="2" charset="2"/>
              <a:buNone/>
              <a:defRPr/>
            </a:pPr>
            <a:r>
              <a:rPr lang="en-US" altLang="ko-KR" sz="1400" b="1" dirty="0" smtClean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rPr>
              <a:t>  (3) Advanced</a:t>
            </a:r>
            <a:endParaRPr lang="ko-KR" altLang="en-US" sz="1400" b="1" dirty="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  <a:cs typeface="굴림" pitchFamily="50" charset="-127"/>
            </a:endParaRPr>
          </a:p>
        </p:txBody>
      </p:sp>
      <p:sp>
        <p:nvSpPr>
          <p:cNvPr id="42" name="Rectangle 239"/>
          <p:cNvSpPr>
            <a:spLocks noChangeArrowheads="1"/>
          </p:cNvSpPr>
          <p:nvPr/>
        </p:nvSpPr>
        <p:spPr bwMode="auto">
          <a:xfrm>
            <a:off x="6609230" y="1348947"/>
            <a:ext cx="264480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74725">
              <a:buSzPct val="80000"/>
              <a:buFont typeface="Wingdings" pitchFamily="2" charset="2"/>
              <a:buNone/>
              <a:defRPr/>
            </a:pPr>
            <a:r>
              <a:rPr lang="en-US" altLang="ko-KR" sz="1400" b="1" dirty="0" smtClean="0">
                <a:solidFill>
                  <a:srgbClr val="FFFFFF"/>
                </a:solidFill>
                <a:latin typeface="나눔고딕 ExtraBold" pitchFamily="50" charset="-127"/>
                <a:ea typeface="나눔고딕 ExtraBold" pitchFamily="50" charset="-127"/>
                <a:cs typeface="굴림" pitchFamily="50" charset="-127"/>
              </a:rPr>
              <a:t>  (2) GEOSS : only GEOSS</a:t>
            </a:r>
            <a:endParaRPr lang="ko-KR" altLang="en-US" sz="1400" b="1" dirty="0">
              <a:solidFill>
                <a:srgbClr val="FFFFFF"/>
              </a:solidFill>
              <a:latin typeface="나눔고딕 ExtraBold" pitchFamily="50" charset="-127"/>
              <a:ea typeface="나눔고딕 ExtraBold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3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Palatino Linotype"/>
        <a:ea typeface="나눔고딕 ExtraBold"/>
        <a:cs typeface=""/>
      </a:majorFont>
      <a:minorFont>
        <a:latin typeface="Palatino Linotype"/>
        <a:ea typeface="나눔고딕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7B6F38-E02D-48AC-AC5F-F32B78493564}"/>
</file>

<file path=customXml/itemProps2.xml><?xml version="1.0" encoding="utf-8"?>
<ds:datastoreItem xmlns:ds="http://schemas.openxmlformats.org/officeDocument/2006/customXml" ds:itemID="{4820FABE-44A3-4D3A-ACAD-05CE0413965F}"/>
</file>

<file path=customXml/itemProps3.xml><?xml version="1.0" encoding="utf-8"?>
<ds:datastoreItem xmlns:ds="http://schemas.openxmlformats.org/officeDocument/2006/customXml" ds:itemID="{6E539528-C781-4C01-B3A8-88C2B9ED49B6}"/>
</file>

<file path=docProps/app.xml><?xml version="1.0" encoding="utf-8"?>
<Properties xmlns="http://schemas.openxmlformats.org/officeDocument/2006/extended-properties" xmlns:vt="http://schemas.openxmlformats.org/officeDocument/2006/docPropsVTypes">
  <TotalTime>27446</TotalTime>
  <Words>825</Words>
  <Application>Microsoft Office PowerPoint</Application>
  <PresentationFormat>A4 용지(210x297mm)</PresentationFormat>
  <Paragraphs>321</Paragraphs>
  <Slides>12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9" baseType="lpstr">
      <vt:lpstr>굴림</vt:lpstr>
      <vt:lpstr>Arial</vt:lpstr>
      <vt:lpstr>나눔고딕 Bold</vt:lpstr>
      <vt:lpstr>ＭＳ Ｐゴシック</vt:lpstr>
      <vt:lpstr>Gill Sans</vt:lpstr>
      <vt:lpstr>Palatino Linotype</vt:lpstr>
      <vt:lpstr>Symbol</vt:lpstr>
      <vt:lpstr>Rix고딕 B</vt:lpstr>
      <vt:lpstr>Wingdings</vt:lpstr>
      <vt:lpstr>Calibri</vt:lpstr>
      <vt:lpstr>맑은 고딕</vt:lpstr>
      <vt:lpstr>Yoon 2002_TT</vt:lpstr>
      <vt:lpstr>Arial Unicode MS</vt:lpstr>
      <vt:lpstr>나눔고딕</vt:lpstr>
      <vt:lpstr>나눔고딕 ExtraBold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user</cp:lastModifiedBy>
  <cp:revision>1579</cp:revision>
  <cp:lastPrinted>2014-12-11T01:35:20Z</cp:lastPrinted>
  <dcterms:created xsi:type="dcterms:W3CDTF">2006-10-05T04:04:58Z</dcterms:created>
  <dcterms:modified xsi:type="dcterms:W3CDTF">2015-10-07T04:24:43Z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