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4" r:id="rId2"/>
  </p:sldMasterIdLst>
  <p:notesMasterIdLst>
    <p:notesMasterId r:id="rId8"/>
  </p:notesMasterIdLst>
  <p:handoutMasterIdLst>
    <p:handoutMasterId r:id="rId9"/>
  </p:handoutMasterIdLst>
  <p:sldIdLst>
    <p:sldId id="262" r:id="rId3"/>
    <p:sldId id="263" r:id="rId4"/>
    <p:sldId id="264" r:id="rId5"/>
    <p:sldId id="266" r:id="rId6"/>
    <p:sldId id="258" r:id="rId7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0E5F7E"/>
    <a:srgbClr val="0E7D60"/>
    <a:srgbClr val="010000"/>
    <a:srgbClr val="0095C1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254" autoAdjust="0"/>
  </p:normalViewPr>
  <p:slideViewPr>
    <p:cSldViewPr snapToGrid="0" snapToObjects="1">
      <p:cViewPr>
        <p:scale>
          <a:sx n="100" d="100"/>
          <a:sy n="100" d="100"/>
        </p:scale>
        <p:origin x="-16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D0DC369-D365-4BEE-B6D1-B791D751E912}" type="datetime1">
              <a:rPr lang="en-AU"/>
              <a:pPr/>
              <a:t>06/10/2015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67C0232-B490-40FB-9D50-3514A4B63D3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51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A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FFB53FF-8661-423E-B3DD-306F8D07FCC1}" type="datetime1">
              <a:rPr lang="en-AU"/>
              <a:pPr/>
              <a:t>06/10/2015</a:t>
            </a:fld>
            <a:endParaRPr lang="en-AU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A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7C797A-C565-4C69-8B97-6CC0505AD00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12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4650"/>
            <a:ext cx="91440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14363" y="1539875"/>
            <a:ext cx="7916862" cy="719138"/>
          </a:xfrm>
        </p:spPr>
        <p:txBody>
          <a:bodyPr/>
          <a:lstStyle>
            <a:lvl1pPr algn="l">
              <a:defRPr smtClean="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2312988"/>
            <a:ext cx="7916862" cy="719137"/>
          </a:xfrm>
        </p:spPr>
        <p:txBody>
          <a:bodyPr/>
          <a:lstStyle>
            <a:lvl1pPr marL="0" indent="0">
              <a:buFontTx/>
              <a:buNone/>
              <a:defRPr sz="1800" smtClean="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AU" noProof="0" smtClean="0"/>
          </a:p>
        </p:txBody>
      </p:sp>
      <p:pic>
        <p:nvPicPr>
          <p:cNvPr id="18437" name="Picture 7" descr="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738"/>
            <a:ext cx="1346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717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75668"/>
            <a:ext cx="2057400" cy="41504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75668"/>
            <a:ext cx="6019800" cy="4150495"/>
          </a:xfrm>
        </p:spPr>
        <p:txBody>
          <a:bodyPr vert="eaVert"/>
          <a:lstStyle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3926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259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13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438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600200"/>
            <a:ext cx="42418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3388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4322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12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817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109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3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910" y="274638"/>
            <a:ext cx="6530890" cy="1143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Lucida Grande"/>
              <a:buChar char="−"/>
              <a:defRPr/>
            </a:lvl3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59500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293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645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59000" cy="6364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74638"/>
            <a:ext cx="6326188" cy="6364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2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668"/>
            <a:ext cx="4038600" cy="41504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668"/>
            <a:ext cx="4038600" cy="41504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6645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5668"/>
            <a:ext cx="4040188" cy="321439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0E5F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5429"/>
            <a:ext cx="4040188" cy="35107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75668"/>
            <a:ext cx="4041775" cy="321439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0E5F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5429"/>
            <a:ext cx="4041775" cy="35107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2432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0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96880"/>
            <a:ext cx="5111750" cy="42292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None/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96880"/>
            <a:ext cx="3008313" cy="4229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5825" y="274638"/>
            <a:ext cx="6530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67829"/>
            <a:ext cx="5486400" cy="339950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7709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5825" y="274638"/>
            <a:ext cx="6530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1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7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20875" y="274638"/>
            <a:ext cx="6994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4000" y="1968500"/>
            <a:ext cx="86375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</p:txBody>
      </p:sp>
      <p:pic>
        <p:nvPicPr>
          <p:cNvPr id="1029" name="Picture 7" descr="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738"/>
            <a:ext cx="1346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E5F7E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t" hangingPunct="1">
        <a:spcBef>
          <a:spcPct val="30000"/>
        </a:spcBef>
        <a:spcAft>
          <a:spcPct val="30000"/>
        </a:spcAft>
        <a:buChar char="•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1" fontAlgn="t" hangingPunct="1">
        <a:spcBef>
          <a:spcPct val="15000"/>
        </a:spcBef>
        <a:spcAft>
          <a:spcPct val="15000"/>
        </a:spcAft>
        <a:buFont typeface="Arial" charset="0"/>
        <a:buChar char="–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1" fontAlgn="t" hangingPunct="1">
        <a:spcBef>
          <a:spcPct val="15000"/>
        </a:spcBef>
        <a:spcAft>
          <a:spcPct val="15000"/>
        </a:spcAft>
        <a:buChar char="•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1" fontAlgn="t" hangingPunct="1">
        <a:spcBef>
          <a:spcPct val="15000"/>
        </a:spcBef>
        <a:spcAft>
          <a:spcPct val="15000"/>
        </a:spcAft>
        <a:buChar char="–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274638"/>
            <a:ext cx="8637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600200"/>
            <a:ext cx="8637588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Report – GISC Melbourne</a:t>
            </a:r>
            <a:endParaRPr lang="en-US" dirty="0"/>
          </a:p>
        </p:txBody>
      </p:sp>
      <p:sp>
        <p:nvSpPr>
          <p:cNvPr id="64519" name="Rectang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TT-GISC 2015, </a:t>
            </a:r>
            <a:r>
              <a:rPr lang="en-US" dirty="0" smtClean="0"/>
              <a:t>Brasília</a:t>
            </a:r>
            <a:endParaRPr lang="en-US" dirty="0"/>
          </a:p>
        </p:txBody>
      </p:sp>
      <p:pic>
        <p:nvPicPr>
          <p:cNvPr id="64516" name="Picture 4" descr="Placeholder_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9142413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Status as of October 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April 2013: </a:t>
            </a:r>
            <a:r>
              <a:rPr lang="en-AU" sz="2000" dirty="0" smtClean="0"/>
              <a:t>GISC Melbourne go live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May 2013: </a:t>
            </a:r>
            <a:r>
              <a:rPr lang="en-AU" sz="2000" dirty="0" smtClean="0"/>
              <a:t>RA V workshop covering WIS and TDCF hosed in Melbourne.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Nov 2013 – Aug 2014:</a:t>
            </a:r>
            <a:r>
              <a:rPr lang="en-AU" sz="2000" dirty="0" smtClean="0"/>
              <a:t> RA V in-country visits assisting migration to use of WIS and TCDF.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>
                <a:solidFill>
                  <a:schemeClr val="tx1"/>
                </a:solidFill>
              </a:rPr>
              <a:t>Feb 2015: </a:t>
            </a:r>
            <a:r>
              <a:rPr lang="en-AU" sz="2000" dirty="0">
                <a:solidFill>
                  <a:schemeClr val="tx1"/>
                </a:solidFill>
              </a:rPr>
              <a:t>Participated in WIS Monitoring Pilot </a:t>
            </a:r>
            <a:r>
              <a:rPr lang="en-AU" sz="2000" dirty="0" smtClean="0">
                <a:solidFill>
                  <a:schemeClr val="tx1"/>
                </a:solidFill>
              </a:rPr>
              <a:t>Project</a:t>
            </a:r>
            <a:endParaRPr lang="en-AU" sz="2000" b="1" dirty="0" smtClean="0"/>
          </a:p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Apr </a:t>
            </a:r>
            <a:r>
              <a:rPr lang="en-AU" sz="2000" b="1" dirty="0" smtClean="0"/>
              <a:t>2015:</a:t>
            </a:r>
            <a:r>
              <a:rPr lang="en-AU" sz="2000" dirty="0" smtClean="0"/>
              <a:t> Made available solar flare forecast: first publication of non-GTS data using WIS.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May </a:t>
            </a:r>
            <a:r>
              <a:rPr lang="en-AU" sz="2000" b="1" dirty="0" smtClean="0"/>
              <a:t>2015:</a:t>
            </a:r>
            <a:r>
              <a:rPr lang="en-AU" sz="2000" dirty="0" smtClean="0"/>
              <a:t> BNOC DCPC internal pilot – delivery of ACCESS model data.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 smtClean="0"/>
              <a:t>Aug 2015:</a:t>
            </a:r>
            <a:r>
              <a:rPr lang="en-AU" sz="2000" dirty="0" smtClean="0"/>
              <a:t> BNOC DCPC external pilot with </a:t>
            </a:r>
            <a:r>
              <a:rPr lang="en-AU" sz="2000" dirty="0" smtClean="0"/>
              <a:t>Fiji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94682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Status as of October 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On-site visits for further training and preparation for the implementation of WIS/TDCF in RA-V in SW Pacific: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10 countries from Nov. 2013 to Aug 2014.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Topics include: the purpose of WIS, using GISC software, editing metadata, what BUFR messages are and what they look like.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Started development of BNOC DCPC for subscription to and delivery of NWP model data via WIS.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/>
              <a:t>May 2015: Internal trials of ACCESS-G, ACCESS-R and ACCESS-C model data via development GISC.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/>
              <a:t>Aug 2015: Began external trials of delivery of ACCESS-G model data to Fiji via Internet</a:t>
            </a:r>
            <a:r>
              <a:rPr lang="en-AU" sz="2000" dirty="0" smtClean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8467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Status as of October 2015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30350"/>
              </p:ext>
            </p:extLst>
          </p:nvPr>
        </p:nvGraphicFramePr>
        <p:xfrm>
          <a:off x="254000" y="1968500"/>
          <a:ext cx="8623300" cy="33375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302000"/>
                <a:gridCol w="5321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Current Status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Operational (BoM SLA Category</a:t>
                      </a:r>
                      <a:r>
                        <a:rPr lang="en-AU" baseline="0" dirty="0" smtClean="0"/>
                        <a:t> 1)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Metadata Synchronisation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 Operational GISCs and GISC-WIMMS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Avg. Extracted. Data /day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42.70 </a:t>
                      </a:r>
                      <a:r>
                        <a:rPr lang="en-AU" dirty="0" err="1" smtClean="0"/>
                        <a:t>MiB</a:t>
                      </a:r>
                      <a:r>
                        <a:rPr lang="en-AU" dirty="0" smtClean="0"/>
                        <a:t> per</a:t>
                      </a:r>
                      <a:r>
                        <a:rPr lang="en-AU" baseline="0" dirty="0" smtClean="0"/>
                        <a:t> day (636 files)**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GTS Data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399.59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aseline="0" dirty="0" err="1" smtClean="0">
                          <a:solidFill>
                            <a:schemeClr val="tx1"/>
                          </a:solidFill>
                        </a:rPr>
                        <a:t>KiB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per day (600 files)**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Subscriptions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95 active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subscriptions*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Cache Size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1.44 </a:t>
                      </a:r>
                      <a:r>
                        <a:rPr lang="en-AU" dirty="0" err="1" smtClean="0"/>
                        <a:t>GiB</a:t>
                      </a:r>
                      <a:r>
                        <a:rPr lang="en-AU" dirty="0" smtClean="0"/>
                        <a:t>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RA V Data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16.09 </a:t>
                      </a:r>
                      <a:r>
                        <a:rPr lang="en-AU" dirty="0" err="1" smtClean="0"/>
                        <a:t>MiB</a:t>
                      </a:r>
                      <a:r>
                        <a:rPr lang="en-AU" dirty="0" smtClean="0"/>
                        <a:t>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Metadata Catalogue Size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145223 records*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WCP 1.3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10207 records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000" y="5867400"/>
            <a:ext cx="3995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/>
              <a:t>* Sampled at 00:00 4</a:t>
            </a:r>
            <a:r>
              <a:rPr lang="en-AU" sz="1600" i="1" baseline="30000" dirty="0" smtClean="0"/>
              <a:t>th</a:t>
            </a:r>
            <a:r>
              <a:rPr lang="en-AU" sz="1600" i="1" dirty="0" smtClean="0"/>
              <a:t> October 2015 UTC</a:t>
            </a:r>
          </a:p>
          <a:p>
            <a:r>
              <a:rPr lang="en-AU" sz="1600" i="1" dirty="0" smtClean="0"/>
              <a:t>** September 2015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26499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09575" y="5453063"/>
            <a:ext cx="6400800" cy="754062"/>
          </a:xfrm>
          <a:prstGeom prst="rect">
            <a:avLst/>
          </a:prstGeom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AU" sz="1400" dirty="0" smtClean="0"/>
              <a:t>Leon Mika</a:t>
            </a:r>
            <a:endParaRPr lang="en-AU" sz="1400" dirty="0"/>
          </a:p>
          <a:p>
            <a:pPr eaLnBrk="1" hangingPunct="1"/>
            <a:r>
              <a:rPr lang="en-AU" sz="1400" dirty="0" smtClean="0"/>
              <a:t>+61 3 9669 4522</a:t>
            </a:r>
            <a:endParaRPr lang="en-AU" sz="1400" dirty="0"/>
          </a:p>
          <a:p>
            <a:pPr eaLnBrk="1" hangingPunct="1"/>
            <a:r>
              <a:rPr lang="en-AU" sz="1400" dirty="0" smtClean="0"/>
              <a:t>l.mika@bom.gov.au</a:t>
            </a:r>
            <a:endParaRPr lang="en-AU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9575" y="1973263"/>
            <a:ext cx="7772400" cy="48895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AU">
                <a:solidFill>
                  <a:srgbClr val="1F5C80"/>
                </a:solidFill>
                <a:cs typeface="Arial" charset="0"/>
              </a:rPr>
              <a:t>Thank you…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reau_Generic_2012_v2">
  <a:themeElements>
    <a:clrScheme name="Bureau Standard 2">
      <a:dk1>
        <a:srgbClr val="666666"/>
      </a:dk1>
      <a:lt1>
        <a:srgbClr val="FFFFFF"/>
      </a:lt1>
      <a:dk2>
        <a:srgbClr val="34657F"/>
      </a:dk2>
      <a:lt2>
        <a:srgbClr val="EEECE1"/>
      </a:lt2>
      <a:accent1>
        <a:srgbClr val="00AFD7"/>
      </a:accent1>
      <a:accent2>
        <a:srgbClr val="34657F"/>
      </a:accent2>
      <a:accent3>
        <a:srgbClr val="FFFFFF"/>
      </a:accent3>
      <a:accent4>
        <a:srgbClr val="565656"/>
      </a:accent4>
      <a:accent5>
        <a:srgbClr val="AAD4E8"/>
      </a:accent5>
      <a:accent6>
        <a:srgbClr val="2E5B72"/>
      </a:accent6>
      <a:hlink>
        <a:srgbClr val="00AFD7"/>
      </a:hlink>
      <a:folHlink>
        <a:srgbClr val="671E7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ureau Standard 1">
        <a:dk1>
          <a:srgbClr val="666666"/>
        </a:dk1>
        <a:lt1>
          <a:srgbClr val="FFFFFF"/>
        </a:lt1>
        <a:dk2>
          <a:srgbClr val="1F497D"/>
        </a:dk2>
        <a:lt2>
          <a:srgbClr val="EEECE1"/>
        </a:lt2>
        <a:accent1>
          <a:srgbClr val="10ADDA"/>
        </a:accent1>
        <a:accent2>
          <a:srgbClr val="2A597A"/>
        </a:accent2>
        <a:accent3>
          <a:srgbClr val="FFFFFF"/>
        </a:accent3>
        <a:accent4>
          <a:srgbClr val="565656"/>
        </a:accent4>
        <a:accent5>
          <a:srgbClr val="AAD3EA"/>
        </a:accent5>
        <a:accent6>
          <a:srgbClr val="25506E"/>
        </a:accent6>
        <a:hlink>
          <a:srgbClr val="FF0000"/>
        </a:hlink>
        <a:folHlink>
          <a:srgbClr val="FFE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Standard 2">
        <a:dk1>
          <a:srgbClr val="666666"/>
        </a:dk1>
        <a:lt1>
          <a:srgbClr val="FFFFFF"/>
        </a:lt1>
        <a:dk2>
          <a:srgbClr val="34657F"/>
        </a:dk2>
        <a:lt2>
          <a:srgbClr val="EEECE1"/>
        </a:lt2>
        <a:accent1>
          <a:srgbClr val="00AFD7"/>
        </a:accent1>
        <a:accent2>
          <a:srgbClr val="34657F"/>
        </a:accent2>
        <a:accent3>
          <a:srgbClr val="FFFFFF"/>
        </a:accent3>
        <a:accent4>
          <a:srgbClr val="565656"/>
        </a:accent4>
        <a:accent5>
          <a:srgbClr val="AAD4E8"/>
        </a:accent5>
        <a:accent6>
          <a:srgbClr val="2E5B72"/>
        </a:accent6>
        <a:hlink>
          <a:srgbClr val="00AFD7"/>
        </a:hlink>
        <a:folHlink>
          <a:srgbClr val="671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reau Blank">
  <a:themeElements>
    <a:clrScheme name="Bureau Blank 13">
      <a:dk1>
        <a:srgbClr val="666666"/>
      </a:dk1>
      <a:lt1>
        <a:srgbClr val="FFFFFF"/>
      </a:lt1>
      <a:dk2>
        <a:srgbClr val="34657F"/>
      </a:dk2>
      <a:lt2>
        <a:srgbClr val="EEECE1"/>
      </a:lt2>
      <a:accent1>
        <a:srgbClr val="00AFD7"/>
      </a:accent1>
      <a:accent2>
        <a:srgbClr val="34657F"/>
      </a:accent2>
      <a:accent3>
        <a:srgbClr val="FFFFFF"/>
      </a:accent3>
      <a:accent4>
        <a:srgbClr val="565656"/>
      </a:accent4>
      <a:accent5>
        <a:srgbClr val="AAD4E8"/>
      </a:accent5>
      <a:accent6>
        <a:srgbClr val="2E5B72"/>
      </a:accent6>
      <a:hlink>
        <a:srgbClr val="00AFD7"/>
      </a:hlink>
      <a:folHlink>
        <a:srgbClr val="671E75"/>
      </a:folHlink>
    </a:clrScheme>
    <a:fontScheme name="Bureau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reau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3">
        <a:dk1>
          <a:srgbClr val="666666"/>
        </a:dk1>
        <a:lt1>
          <a:srgbClr val="FFFFFF"/>
        </a:lt1>
        <a:dk2>
          <a:srgbClr val="34657F"/>
        </a:dk2>
        <a:lt2>
          <a:srgbClr val="EEECE1"/>
        </a:lt2>
        <a:accent1>
          <a:srgbClr val="00AFD7"/>
        </a:accent1>
        <a:accent2>
          <a:srgbClr val="34657F"/>
        </a:accent2>
        <a:accent3>
          <a:srgbClr val="FFFFFF"/>
        </a:accent3>
        <a:accent4>
          <a:srgbClr val="565656"/>
        </a:accent4>
        <a:accent5>
          <a:srgbClr val="AAD4E8"/>
        </a:accent5>
        <a:accent6>
          <a:srgbClr val="2E5B72"/>
        </a:accent6>
        <a:hlink>
          <a:srgbClr val="00AFD7"/>
        </a:hlink>
        <a:folHlink>
          <a:srgbClr val="671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662F63-1413-40C2-ACB6-89C989A29040}"/>
</file>

<file path=customXml/itemProps2.xml><?xml version="1.0" encoding="utf-8"?>
<ds:datastoreItem xmlns:ds="http://schemas.openxmlformats.org/officeDocument/2006/customXml" ds:itemID="{05A49AFA-0497-49E8-A334-2809443669E5}"/>
</file>

<file path=customXml/itemProps3.xml><?xml version="1.0" encoding="utf-8"?>
<ds:datastoreItem xmlns:ds="http://schemas.openxmlformats.org/officeDocument/2006/customXml" ds:itemID="{EB57E5A9-3657-4007-A60F-1C1E650916C5}"/>
</file>

<file path=docProps/app.xml><?xml version="1.0" encoding="utf-8"?>
<Properties xmlns="http://schemas.openxmlformats.org/officeDocument/2006/extended-properties" xmlns:vt="http://schemas.openxmlformats.org/officeDocument/2006/docPropsVTypes">
  <Template>Bureau_Generic_2012_v2</Template>
  <TotalTime>471</TotalTime>
  <Words>309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Bureau_Generic_2012_v2</vt:lpstr>
      <vt:lpstr>Bureau Blank</vt:lpstr>
      <vt:lpstr>Status Report – GISC Melbourne</vt:lpstr>
      <vt:lpstr>Status as of October 2015</vt:lpstr>
      <vt:lpstr>Status as of October 2015</vt:lpstr>
      <vt:lpstr>Status as of October 2015</vt:lpstr>
      <vt:lpstr>PowerPoint Presentation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GISC Melbourne Status</dc:title>
  <dc:creator>Leon Mika</dc:creator>
  <cp:lastModifiedBy>Leon Mika</cp:lastModifiedBy>
  <cp:revision>79</cp:revision>
  <dcterms:created xsi:type="dcterms:W3CDTF">2015-10-04T21:43:05Z</dcterms:created>
  <dcterms:modified xsi:type="dcterms:W3CDTF">2015-10-06T03:26:16Z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