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57" r:id="rId3"/>
    <p:sldId id="258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0D7"/>
    <a:srgbClr val="92B67A"/>
    <a:srgbClr val="03A2D7"/>
    <a:srgbClr val="0CA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85C8-4A8B-455E-A9B1-8CAC19CF6BD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0A93F-358B-41D4-A947-B5FBE6BA4F4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ja-JP" dirty="0" smtClean="0">
              <a:ea typeface="MS PGothic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fld id="{0B2E08E8-6E91-4501-8DFB-C22456718A10}" type="slidenum">
              <a:rPr lang="en-ZA" altLang="ja-JP" sz="1200" b="0" u="non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ZA" altLang="ja-JP" sz="1200" b="0" u="none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1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4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0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4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5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9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14AF-D43E-4387-B627-9231E7930FAF}" type="datetimeFigureOut">
              <a:rPr lang="en-US" smtClean="0"/>
              <a:t>02-Oct-15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7606-205D-454E-811C-81A37A09A2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WIS and GCI/GEOSS interoperability project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Stefano Nativi</a:t>
            </a:r>
          </a:p>
          <a:p>
            <a:r>
              <a:rPr lang="en-US" dirty="0" smtClean="0"/>
              <a:t>(02 Oct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arrotondato 31"/>
          <p:cNvSpPr/>
          <p:nvPr/>
        </p:nvSpPr>
        <p:spPr>
          <a:xfrm>
            <a:off x="5006200" y="2253922"/>
            <a:ext cx="4042550" cy="2585614"/>
          </a:xfrm>
          <a:prstGeom prst="roundRect">
            <a:avLst>
              <a:gd name="adj" fmla="val 1072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ccia in giù 2"/>
          <p:cNvSpPr>
            <a:spLocks noChangeArrowheads="1"/>
          </p:cNvSpPr>
          <p:nvPr/>
        </p:nvSpPr>
        <p:spPr bwMode="auto">
          <a:xfrm rot="21180917" flipH="1">
            <a:off x="5718632" y="2532551"/>
            <a:ext cx="509587" cy="712788"/>
          </a:xfrm>
          <a:prstGeom prst="downArrow">
            <a:avLst>
              <a:gd name="adj1" fmla="val 50000"/>
              <a:gd name="adj2" fmla="val 4996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1" name="Immagin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t="-2" r="26575" b="72324"/>
          <a:stretch>
            <a:fillRect/>
          </a:stretch>
        </p:blipFill>
        <p:spPr bwMode="auto">
          <a:xfrm rot="193083">
            <a:off x="5187946" y="1714284"/>
            <a:ext cx="1899321" cy="821759"/>
          </a:xfrm>
          <a:prstGeom prst="rect">
            <a:avLst/>
          </a:prstGeom>
          <a:noFill/>
          <a:ln>
            <a:noFill/>
          </a:ln>
          <a:scene3d>
            <a:camera prst="perspectiveHeroicExtremeRightFacing">
              <a:rot lat="150460" lon="20114400" rev="25488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po 28"/>
          <p:cNvGrpSpPr/>
          <p:nvPr/>
        </p:nvGrpSpPr>
        <p:grpSpPr>
          <a:xfrm>
            <a:off x="582340" y="1056662"/>
            <a:ext cx="4138054" cy="5050221"/>
            <a:chOff x="645565" y="892175"/>
            <a:chExt cx="4536036" cy="5513583"/>
          </a:xfrm>
          <a:scene3d>
            <a:camera prst="perspectiveHeroicExtremeRightFacing"/>
            <a:lightRig rig="threePt" dir="t"/>
          </a:scene3d>
        </p:grpSpPr>
        <p:grpSp>
          <p:nvGrpSpPr>
            <p:cNvPr id="3" name="Gruppo 2"/>
            <p:cNvGrpSpPr/>
            <p:nvPr/>
          </p:nvGrpSpPr>
          <p:grpSpPr>
            <a:xfrm>
              <a:off x="645565" y="892175"/>
              <a:ext cx="4536036" cy="5513583"/>
              <a:chOff x="32626" y="803276"/>
              <a:chExt cx="4912436" cy="5786881"/>
            </a:xfrm>
          </p:grpSpPr>
          <p:sp>
            <p:nvSpPr>
              <p:cNvPr id="153" name="Fumetto 1 152"/>
              <p:cNvSpPr/>
              <p:nvPr/>
            </p:nvSpPr>
            <p:spPr bwMode="auto">
              <a:xfrm>
                <a:off x="76201" y="3690940"/>
                <a:ext cx="4867273" cy="2894013"/>
              </a:xfrm>
              <a:prstGeom prst="wedgeRectCallout">
                <a:avLst>
                  <a:gd name="adj1" fmla="val 47171"/>
                  <a:gd name="adj2" fmla="val 31749"/>
                </a:avLst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u="sng" dirty="0">
                  <a:solidFill>
                    <a:srgbClr val="000000"/>
                  </a:solidFill>
                  <a:latin typeface="Tahoma" panose="020B0604030504040204" pitchFamily="34" charset="0"/>
                  <a:ea typeface="MS PGothic" pitchFamily="34" charset="-128"/>
                </a:endParaRPr>
              </a:p>
            </p:txBody>
          </p:sp>
          <p:sp>
            <p:nvSpPr>
              <p:cNvPr id="35" name="Fumetto 1 34"/>
              <p:cNvSpPr/>
              <p:nvPr/>
            </p:nvSpPr>
            <p:spPr bwMode="auto">
              <a:xfrm>
                <a:off x="76201" y="803276"/>
                <a:ext cx="4868861" cy="3070226"/>
              </a:xfrm>
              <a:prstGeom prst="wedgeRectCallout">
                <a:avLst>
                  <a:gd name="adj1" fmla="val 86264"/>
                  <a:gd name="adj2" fmla="val 53730"/>
                </a:avLst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b="1" u="sng">
                  <a:solidFill>
                    <a:srgbClr val="000000"/>
                  </a:solidFill>
                  <a:latin typeface="Tahoma" panose="020B060403050404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1280" name="TextBox 89"/>
              <p:cNvSpPr txBox="1">
                <a:spLocks noChangeArrowheads="1"/>
              </p:cNvSpPr>
              <p:nvPr/>
            </p:nvSpPr>
            <p:spPr bwMode="auto">
              <a:xfrm>
                <a:off x="32626" y="6299203"/>
                <a:ext cx="4708361" cy="290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kumimoji="0" lang="fr-CH" altLang="ja-JP" sz="1050" b="1" dirty="0">
                    <a:solidFill>
                      <a:srgbClr val="C00000"/>
                    </a:solidFill>
                  </a:rPr>
                  <a:t>Data Providers </a:t>
                </a:r>
                <a:r>
                  <a:rPr kumimoji="0" lang="fr-CH" altLang="ja-JP" sz="1050" b="1" dirty="0" err="1">
                    <a:solidFill>
                      <a:srgbClr val="C00000"/>
                    </a:solidFill>
                  </a:rPr>
                  <a:t>Brokered</a:t>
                </a:r>
                <a:r>
                  <a:rPr kumimoji="0" lang="fr-CH" altLang="ja-JP" sz="1050" b="1" dirty="0">
                    <a:solidFill>
                      <a:srgbClr val="C00000"/>
                    </a:solidFill>
                  </a:rPr>
                  <a:t> </a:t>
                </a:r>
                <a:r>
                  <a:rPr kumimoji="0" lang="fr-CH" altLang="ja-JP" sz="1050" dirty="0">
                    <a:solidFill>
                      <a:srgbClr val="C00000"/>
                    </a:solidFill>
                  </a:rPr>
                  <a:t>(</a:t>
                </a:r>
                <a:r>
                  <a:rPr kumimoji="0" lang="fr-CH" altLang="ja-JP" sz="1050" dirty="0" err="1">
                    <a:solidFill>
                      <a:srgbClr val="C00000"/>
                    </a:solidFill>
                  </a:rPr>
                  <a:t>capacities</a:t>
                </a:r>
                <a:r>
                  <a:rPr kumimoji="0" lang="fr-CH" altLang="ja-JP" sz="1050" dirty="0">
                    <a:solidFill>
                      <a:srgbClr val="C00000"/>
                    </a:solidFill>
                  </a:rPr>
                  <a:t>, </a:t>
                </a:r>
                <a:r>
                  <a:rPr kumimoji="0" lang="fr-CH" altLang="ja-JP" sz="1050" dirty="0" err="1">
                    <a:solidFill>
                      <a:srgbClr val="C00000"/>
                    </a:solidFill>
                  </a:rPr>
                  <a:t>systems</a:t>
                </a:r>
                <a:r>
                  <a:rPr kumimoji="0" lang="fr-CH" altLang="ja-JP" sz="1050" dirty="0">
                    <a:solidFill>
                      <a:srgbClr val="C00000"/>
                    </a:solidFill>
                  </a:rPr>
                  <a:t>, networks, etc.)</a:t>
                </a:r>
                <a:endParaRPr kumimoji="0" lang="en-US" altLang="ja-JP" sz="105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297" name="CasellaDiTesto 153"/>
              <p:cNvSpPr txBox="1">
                <a:spLocks noChangeArrowheads="1"/>
              </p:cNvSpPr>
              <p:nvPr/>
            </p:nvSpPr>
            <p:spPr bwMode="auto">
              <a:xfrm>
                <a:off x="2149687" y="5741170"/>
                <a:ext cx="675659" cy="549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r>
                  <a:rPr kumimoji="0" lang="en-US" sz="28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.. .</a:t>
                </a:r>
              </a:p>
            </p:txBody>
          </p:sp>
          <p:pic>
            <p:nvPicPr>
              <p:cNvPr id="11" name="Immagin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128" y="1060254"/>
                <a:ext cx="864194" cy="483063"/>
              </a:xfrm>
              <a:prstGeom prst="rect">
                <a:avLst/>
              </a:prstGeom>
            </p:spPr>
          </p:pic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5568" y="988493"/>
                <a:ext cx="1389073" cy="586215"/>
              </a:xfrm>
              <a:prstGeom prst="rect">
                <a:avLst/>
              </a:prstGeom>
            </p:spPr>
          </p:pic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6399" y="3527338"/>
                <a:ext cx="726495" cy="533377"/>
              </a:xfrm>
              <a:prstGeom prst="rect">
                <a:avLst/>
              </a:prstGeom>
            </p:spPr>
          </p:pic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314" y="1838333"/>
                <a:ext cx="720724" cy="481812"/>
              </a:xfrm>
              <a:prstGeom prst="rect">
                <a:avLst/>
              </a:prstGeom>
            </p:spPr>
          </p:pic>
          <p:pic>
            <p:nvPicPr>
              <p:cNvPr id="15" name="Immagine 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1925" y="1807353"/>
                <a:ext cx="786214" cy="502662"/>
              </a:xfrm>
              <a:prstGeom prst="rect">
                <a:avLst/>
              </a:prstGeom>
            </p:spPr>
          </p:pic>
          <p:pic>
            <p:nvPicPr>
              <p:cNvPr id="16" name="Immagine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91666" y="1876057"/>
                <a:ext cx="768010" cy="508070"/>
              </a:xfrm>
              <a:prstGeom prst="rect">
                <a:avLst/>
              </a:prstGeom>
            </p:spPr>
          </p:pic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002" y="2685608"/>
                <a:ext cx="1034923" cy="429513"/>
              </a:xfrm>
              <a:prstGeom prst="rect">
                <a:avLst/>
              </a:prstGeom>
            </p:spPr>
          </p:pic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5672" y="2749632"/>
                <a:ext cx="769831" cy="501490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50906" y="2720973"/>
                <a:ext cx="827529" cy="469903"/>
              </a:xfrm>
              <a:prstGeom prst="rect">
                <a:avLst/>
              </a:prstGeom>
            </p:spPr>
          </p:pic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1218" y="3543888"/>
                <a:ext cx="950708" cy="539146"/>
              </a:xfrm>
              <a:prstGeom prst="rect">
                <a:avLst/>
              </a:prstGeom>
            </p:spPr>
          </p:pic>
          <p:pic>
            <p:nvPicPr>
              <p:cNvPr id="21" name="Immagine 2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91712" y="3539469"/>
                <a:ext cx="892861" cy="654175"/>
              </a:xfrm>
              <a:prstGeom prst="rect">
                <a:avLst/>
              </a:prstGeom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5230" y="4402187"/>
                <a:ext cx="734330" cy="453186"/>
              </a:xfrm>
              <a:prstGeom prst="rect">
                <a:avLst/>
              </a:prstGeom>
            </p:spPr>
          </p:pic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308" y="4308127"/>
                <a:ext cx="901260" cy="482175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806" y="4353262"/>
                <a:ext cx="838101" cy="508847"/>
              </a:xfrm>
              <a:prstGeom prst="rect">
                <a:avLst/>
              </a:prstGeom>
            </p:spPr>
          </p:pic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95679" y="3576476"/>
                <a:ext cx="1234788" cy="530573"/>
              </a:xfrm>
              <a:prstGeom prst="rect">
                <a:avLst/>
              </a:prstGeom>
            </p:spPr>
          </p:pic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8005" y="1082235"/>
                <a:ext cx="899211" cy="544138"/>
              </a:xfrm>
              <a:prstGeom prst="rect">
                <a:avLst/>
              </a:prstGeom>
            </p:spPr>
          </p:pic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01621" y="5245151"/>
                <a:ext cx="779054" cy="492871"/>
              </a:xfrm>
              <a:prstGeom prst="rect">
                <a:avLst/>
              </a:prstGeom>
            </p:spPr>
          </p:pic>
          <p:pic>
            <p:nvPicPr>
              <p:cNvPr id="134" name="Immagine 13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99343" y="5322467"/>
                <a:ext cx="898099" cy="473272"/>
              </a:xfrm>
              <a:prstGeom prst="rect">
                <a:avLst/>
              </a:prstGeom>
            </p:spPr>
          </p:pic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06606" y="5300351"/>
                <a:ext cx="896190" cy="530398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800" y="5590762"/>
                <a:ext cx="229315" cy="229315"/>
              </a:xfrm>
              <a:prstGeom prst="rect">
                <a:avLst/>
              </a:prstGeom>
            </p:spPr>
          </p:pic>
          <p:pic>
            <p:nvPicPr>
              <p:cNvPr id="33" name="Immagine 32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9271" y="2696072"/>
                <a:ext cx="990030" cy="588518"/>
              </a:xfrm>
              <a:prstGeom prst="rect">
                <a:avLst/>
              </a:prstGeom>
            </p:spPr>
          </p:pic>
          <p:pic>
            <p:nvPicPr>
              <p:cNvPr id="34" name="Immagine 33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42939" y="4364303"/>
                <a:ext cx="826098" cy="491070"/>
              </a:xfrm>
              <a:prstGeom prst="rect">
                <a:avLst/>
              </a:prstGeom>
            </p:spPr>
          </p:pic>
          <p:pic>
            <p:nvPicPr>
              <p:cNvPr id="36" name="Immagine 35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4254" y="1777480"/>
                <a:ext cx="955426" cy="636951"/>
              </a:xfrm>
              <a:prstGeom prst="rect">
                <a:avLst/>
              </a:prstGeom>
            </p:spPr>
          </p:pic>
          <p:pic>
            <p:nvPicPr>
              <p:cNvPr id="40" name="Immagine 39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661" y="5218470"/>
                <a:ext cx="1043385" cy="566712"/>
              </a:xfrm>
              <a:prstGeom prst="rect">
                <a:avLst/>
              </a:prstGeom>
            </p:spPr>
          </p:pic>
          <p:pic>
            <p:nvPicPr>
              <p:cNvPr id="43" name="Immagine 42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67810" y="982227"/>
                <a:ext cx="1012206" cy="621248"/>
              </a:xfrm>
              <a:prstGeom prst="rect">
                <a:avLst/>
              </a:prstGeom>
            </p:spPr>
          </p:pic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86768" y="5569486"/>
                <a:ext cx="683690" cy="23022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p3d contourW="6350" prstMaterial="matte">
                <a:contourClr>
                  <a:srgbClr val="969696"/>
                </a:contourClr>
              </a:sp3d>
            </p:spPr>
          </p:pic>
        </p:grpSp>
        <p:pic>
          <p:nvPicPr>
            <p:cNvPr id="81" name="Immagine 8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19617" y="5647697"/>
              <a:ext cx="914172" cy="560724"/>
            </a:xfrm>
            <a:prstGeom prst="rect">
              <a:avLst/>
            </a:prstGeom>
          </p:spPr>
        </p:pic>
      </p:grpSp>
      <p:grpSp>
        <p:nvGrpSpPr>
          <p:cNvPr id="17412" name="Group 80"/>
          <p:cNvGrpSpPr>
            <a:grpSpLocks/>
          </p:cNvGrpSpPr>
          <p:nvPr/>
        </p:nvGrpSpPr>
        <p:grpSpPr bwMode="auto">
          <a:xfrm>
            <a:off x="7177224" y="1241846"/>
            <a:ext cx="1676400" cy="1793875"/>
            <a:chOff x="5405" y="6"/>
            <a:chExt cx="1597" cy="1681"/>
          </a:xfrm>
        </p:grpSpPr>
        <p:pic>
          <p:nvPicPr>
            <p:cNvPr id="17433" name="Picture 68" descr="GEOSS_Portal_Website_link2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" y="6"/>
              <a:ext cx="1597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9" name="Line 69"/>
            <p:cNvSpPr>
              <a:spLocks noChangeShapeType="1"/>
            </p:cNvSpPr>
            <p:nvPr/>
          </p:nvSpPr>
          <p:spPr bwMode="auto">
            <a:xfrm flipH="1">
              <a:off x="5431" y="71"/>
              <a:ext cx="918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8220" name="Line 70"/>
            <p:cNvSpPr>
              <a:spLocks noChangeShapeType="1"/>
            </p:cNvSpPr>
            <p:nvPr/>
          </p:nvSpPr>
          <p:spPr bwMode="auto">
            <a:xfrm flipH="1">
              <a:off x="6418" y="205"/>
              <a:ext cx="71" cy="1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8221" name="Line 71"/>
            <p:cNvSpPr>
              <a:spLocks noChangeShapeType="1"/>
            </p:cNvSpPr>
            <p:nvPr/>
          </p:nvSpPr>
          <p:spPr bwMode="auto">
            <a:xfrm flipH="1">
              <a:off x="5943" y="147"/>
              <a:ext cx="41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8222" name="Freeform 72"/>
            <p:cNvSpPr>
              <a:spLocks/>
            </p:cNvSpPr>
            <p:nvPr/>
          </p:nvSpPr>
          <p:spPr bwMode="auto">
            <a:xfrm>
              <a:off x="6138" y="158"/>
              <a:ext cx="337" cy="376"/>
            </a:xfrm>
            <a:custGeom>
              <a:avLst/>
              <a:gdLst>
                <a:gd name="T0" fmla="*/ 0 w 276"/>
                <a:gd name="T1" fmla="*/ 0 h 315"/>
                <a:gd name="T2" fmla="*/ 0 w 276"/>
                <a:gd name="T3" fmla="*/ 2147483646 h 315"/>
                <a:gd name="T4" fmla="*/ 2147483646 w 276"/>
                <a:gd name="T5" fmla="*/ 2147483646 h 315"/>
                <a:gd name="T6" fmla="*/ 2147483646 w 276"/>
                <a:gd name="T7" fmla="*/ 2147483646 h 315"/>
                <a:gd name="T8" fmla="*/ 0 w 276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315"/>
                <a:gd name="T17" fmla="*/ 276 w 276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315">
                  <a:moveTo>
                    <a:pt x="0" y="0"/>
                  </a:moveTo>
                  <a:lnTo>
                    <a:pt x="0" y="204"/>
                  </a:lnTo>
                  <a:lnTo>
                    <a:pt x="276" y="315"/>
                  </a:lnTo>
                  <a:lnTo>
                    <a:pt x="274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6862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8223" name="Line 73"/>
            <p:cNvSpPr>
              <a:spLocks noChangeShapeType="1"/>
            </p:cNvSpPr>
            <p:nvPr/>
          </p:nvSpPr>
          <p:spPr bwMode="auto">
            <a:xfrm flipH="1">
              <a:off x="6405" y="132"/>
              <a:ext cx="85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</p:grpSp>
      <p:sp>
        <p:nvSpPr>
          <p:cNvPr id="17413" name="Text Box 72"/>
          <p:cNvSpPr txBox="1">
            <a:spLocks noChangeArrowheads="1"/>
          </p:cNvSpPr>
          <p:nvPr/>
        </p:nvSpPr>
        <p:spPr bwMode="auto">
          <a:xfrm>
            <a:off x="8042952" y="832799"/>
            <a:ext cx="1354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ja-JP" sz="1200" b="0" i="1" u="none" dirty="0">
                <a:solidFill>
                  <a:srgbClr val="C00000"/>
                </a:solidFill>
                <a:latin typeface="Arial" panose="020B0604020202020204" pitchFamily="34" charset="0"/>
              </a:rPr>
              <a:t>GEO</a:t>
            </a:r>
            <a:r>
              <a:rPr lang="fr-CH" altLang="ja-JP" sz="1200" b="0" u="none" dirty="0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r>
              <a:rPr lang="fr-CH" altLang="ja-JP" sz="1200" b="0" i="1" u="none" dirty="0">
                <a:solidFill>
                  <a:srgbClr val="C00000"/>
                </a:solidFill>
                <a:latin typeface="Arial" panose="020B0604020202020204" pitchFamily="34" charset="0"/>
              </a:rPr>
              <a:t>Home Page</a:t>
            </a:r>
          </a:p>
        </p:txBody>
      </p:sp>
      <p:sp>
        <p:nvSpPr>
          <p:cNvPr id="17414" name="Text Box 72"/>
          <p:cNvSpPr txBox="1">
            <a:spLocks noChangeArrowheads="1"/>
          </p:cNvSpPr>
          <p:nvPr/>
        </p:nvSpPr>
        <p:spPr bwMode="auto">
          <a:xfrm>
            <a:off x="8258180" y="2533924"/>
            <a:ext cx="908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ja-JP" sz="1200" b="0" i="1" u="none" dirty="0">
                <a:solidFill>
                  <a:srgbClr val="C00000"/>
                </a:solidFill>
                <a:latin typeface="Arial" panose="020B0604020202020204" pitchFamily="34" charset="0"/>
              </a:rPr>
              <a:t>GEOSS</a:t>
            </a:r>
            <a:r>
              <a:rPr lang="fr-CH" altLang="ja-JP" sz="1200" b="0" u="none" dirty="0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r>
              <a:rPr lang="fr-CH" altLang="ja-JP" sz="1200" b="0" i="1" u="none" dirty="0">
                <a:solidFill>
                  <a:srgbClr val="C00000"/>
                </a:solidFill>
                <a:latin typeface="Arial" panose="020B0604020202020204" pitchFamily="34" charset="0"/>
              </a:rPr>
              <a:t>Portal</a:t>
            </a:r>
            <a:endParaRPr lang="en-US" altLang="ja-JP" sz="1800" b="0" u="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1749602" y="123919"/>
            <a:ext cx="7126147" cy="542925"/>
          </a:xfrm>
          <a:prstGeom prst="rect">
            <a:avLst/>
          </a:prstGeom>
          <a:noFill/>
          <a:effectLst>
            <a:outerShdw blurRad="50800" dir="14400000">
              <a:srgbClr val="000000">
                <a:alpha val="60000"/>
              </a:srgbClr>
            </a:outerShdw>
            <a:softEdge rad="127000"/>
          </a:effectLst>
          <a:extLst/>
        </p:spPr>
        <p:txBody>
          <a:bodyPr anchor="b"/>
          <a:lstStyle/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H" altLang="ja-JP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MS PGothic" pitchFamily="34" charset="-128"/>
                <a:cs typeface="Trebuchet MS"/>
              </a:rPr>
              <a:t>WIS </a:t>
            </a:r>
            <a:r>
              <a:rPr lang="fr-CH" altLang="ja-JP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MS PGothic" pitchFamily="34" charset="-128"/>
                <a:cs typeface="Trebuchet MS"/>
                <a:sym typeface="Wingdings" panose="05000000000000000000" pitchFamily="2" charset="2"/>
              </a:rPr>
              <a:t> </a:t>
            </a:r>
            <a:r>
              <a:rPr lang="fr-CH" altLang="ja-JP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MS PGothic" pitchFamily="34" charset="-128"/>
                <a:cs typeface="Trebuchet MS"/>
              </a:rPr>
              <a:t> GEOSS </a:t>
            </a:r>
            <a:r>
              <a:rPr lang="fr-CH" altLang="ja-JP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MS PGothic" pitchFamily="34" charset="-128"/>
                <a:cs typeface="Trebuchet MS"/>
              </a:rPr>
              <a:t>interoperability</a:t>
            </a:r>
            <a:endParaRPr lang="en-US" altLang="ja-JP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MS PGothic" pitchFamily="34" charset="-128"/>
              <a:cs typeface="Trebuchet MS"/>
            </a:endParaRPr>
          </a:p>
        </p:txBody>
      </p:sp>
      <p:grpSp>
        <p:nvGrpSpPr>
          <p:cNvPr id="17418" name="Group 26"/>
          <p:cNvGrpSpPr>
            <a:grpSpLocks/>
          </p:cNvGrpSpPr>
          <p:nvPr/>
        </p:nvGrpSpPr>
        <p:grpSpPr bwMode="auto">
          <a:xfrm>
            <a:off x="6491207" y="910072"/>
            <a:ext cx="1841500" cy="1036639"/>
            <a:chOff x="3667" y="324"/>
            <a:chExt cx="1160" cy="653"/>
          </a:xfrm>
        </p:grpSpPr>
        <p:pic>
          <p:nvPicPr>
            <p:cNvPr id="17431" name="Immagine 25"/>
            <p:cNvPicPr>
              <a:picLocks noChangeAspect="1"/>
            </p:cNvPicPr>
            <p:nvPr/>
          </p:nvPicPr>
          <p:blipFill>
            <a:blip r:embed="rId31">
              <a:clrChange>
                <a:clrFrom>
                  <a:srgbClr val="F5F6E8"/>
                </a:clrFrom>
                <a:clrTo>
                  <a:srgbClr val="F5F6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78" r="79437" b="2097"/>
            <a:stretch>
              <a:fillRect/>
            </a:stretch>
          </p:blipFill>
          <p:spPr bwMode="auto">
            <a:xfrm rot="1122027">
              <a:off x="3667" y="730"/>
              <a:ext cx="58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Immagine 9"/>
            <p:cNvPicPr>
              <a:picLocks noChangeAspect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10" t="59428" r="3648" b="25609"/>
            <a:stretch>
              <a:fillRect/>
            </a:stretch>
          </p:blipFill>
          <p:spPr bwMode="auto">
            <a:xfrm rot="20989350">
              <a:off x="3806" y="324"/>
              <a:ext cx="102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Immagine 3"/>
            <p:cNvPicPr>
              <a:picLocks noChangeAspect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64"/>
            <a:stretch>
              <a:fillRect/>
            </a:stretch>
          </p:blipFill>
          <p:spPr bwMode="auto">
            <a:xfrm>
              <a:off x="3678" y="338"/>
              <a:ext cx="40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4" name="Freccia in giù 2"/>
          <p:cNvSpPr>
            <a:spLocks noChangeArrowheads="1"/>
          </p:cNvSpPr>
          <p:nvPr/>
        </p:nvSpPr>
        <p:spPr bwMode="auto">
          <a:xfrm rot="1563519">
            <a:off x="7031196" y="2651583"/>
            <a:ext cx="509587" cy="712788"/>
          </a:xfrm>
          <a:prstGeom prst="downArrow">
            <a:avLst>
              <a:gd name="adj1" fmla="val 50000"/>
              <a:gd name="adj2" fmla="val 4996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4279" y="1720632"/>
            <a:ext cx="4610558" cy="1754326"/>
          </a:xfrm>
          <a:prstGeom prst="rect">
            <a:avLst/>
          </a:prstGeom>
          <a:solidFill>
            <a:schemeClr val="accent1">
              <a:lumMod val="25000"/>
              <a:alpha val="74000"/>
            </a:schemeClr>
          </a:solidFill>
          <a:effectLst>
            <a:softEdge rad="63500"/>
          </a:effectLst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C000"/>
                </a:solidFill>
                <a:latin typeface="Calibri" panose="020F0502020204030204" pitchFamily="34" charset="0"/>
                <a:ea typeface="MS PGothic" pitchFamily="34" charset="-128"/>
              </a:rPr>
              <a:t>About </a:t>
            </a:r>
            <a:r>
              <a:rPr lang="en-US" sz="5400" b="1" dirty="0">
                <a:solidFill>
                  <a:srgbClr val="FFC000"/>
                </a:solidFill>
                <a:latin typeface="Calibri" panose="020F0502020204030204" pitchFamily="34" charset="0"/>
                <a:ea typeface="MS PGothic" pitchFamily="34" charset="-128"/>
              </a:rPr>
              <a:t>120</a:t>
            </a:r>
            <a:endParaRPr lang="en-US" sz="5400" b="1" dirty="0">
              <a:solidFill>
                <a:srgbClr val="FFC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C000"/>
                </a:solidFill>
                <a:latin typeface="Calibri" panose="020F0502020204030204" pitchFamily="34" charset="0"/>
                <a:ea typeface="MS PGothic" pitchFamily="34" charset="-128"/>
              </a:rPr>
              <a:t>Supply Systems</a:t>
            </a:r>
          </a:p>
        </p:txBody>
      </p:sp>
      <p:pic>
        <p:nvPicPr>
          <p:cNvPr id="8207" name="Immagine 38"/>
          <p:cNvPicPr>
            <a:picLocks noChangeAspect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9" y="4086499"/>
            <a:ext cx="7429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72"/>
          <p:cNvSpPr txBox="1">
            <a:spLocks noChangeArrowheads="1"/>
          </p:cNvSpPr>
          <p:nvPr/>
        </p:nvSpPr>
        <p:spPr bwMode="auto">
          <a:xfrm>
            <a:off x="8258180" y="4135716"/>
            <a:ext cx="900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ja-JP" sz="1200" b="0" i="1" u="none">
                <a:solidFill>
                  <a:srgbClr val="C00000"/>
                </a:solidFill>
                <a:latin typeface="Arial" panose="020B0604020202020204" pitchFamily="34" charset="0"/>
              </a:rPr>
              <a:t>Semantic engines</a:t>
            </a:r>
          </a:p>
        </p:txBody>
      </p:sp>
      <p:cxnSp>
        <p:nvCxnSpPr>
          <p:cNvPr id="45" name="Connettore 1 44"/>
          <p:cNvCxnSpPr>
            <a:stCxn id="8207" idx="1"/>
          </p:cNvCxnSpPr>
          <p:nvPr/>
        </p:nvCxnSpPr>
        <p:spPr>
          <a:xfrm flipH="1" flipV="1">
            <a:off x="7189793" y="4262717"/>
            <a:ext cx="325437" cy="85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0" name="Immagine 4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5" y="3581675"/>
            <a:ext cx="4746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Connettore 1 88"/>
          <p:cNvCxnSpPr>
            <a:stCxn id="8210" idx="1"/>
          </p:cNvCxnSpPr>
          <p:nvPr/>
        </p:nvCxnSpPr>
        <p:spPr>
          <a:xfrm flipH="1">
            <a:off x="7188200" y="3791229"/>
            <a:ext cx="406400" cy="174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Text Box 72"/>
          <p:cNvSpPr txBox="1">
            <a:spLocks noChangeArrowheads="1"/>
          </p:cNvSpPr>
          <p:nvPr/>
        </p:nvSpPr>
        <p:spPr bwMode="auto">
          <a:xfrm>
            <a:off x="8139113" y="3516592"/>
            <a:ext cx="900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ja-JP" sz="1200" b="0" i="1" u="none" dirty="0" err="1">
                <a:solidFill>
                  <a:srgbClr val="C00000"/>
                </a:solidFill>
                <a:latin typeface="Arial" panose="020B0604020202020204" pitchFamily="34" charset="0"/>
              </a:rPr>
              <a:t>Registry</a:t>
            </a:r>
            <a:r>
              <a:rPr lang="fr-CH" altLang="ja-JP" sz="1200" b="0" i="1" u="none" dirty="0">
                <a:solidFill>
                  <a:srgbClr val="C00000"/>
                </a:solidFill>
                <a:latin typeface="Arial" panose="020B0604020202020204" pitchFamily="34" charset="0"/>
              </a:rPr>
              <a:t> (CSR)</a:t>
            </a:r>
          </a:p>
        </p:txBody>
      </p:sp>
      <p:sp>
        <p:nvSpPr>
          <p:cNvPr id="87" name="Text Box 72"/>
          <p:cNvSpPr txBox="1">
            <a:spLocks noChangeArrowheads="1"/>
          </p:cNvSpPr>
          <p:nvPr/>
        </p:nvSpPr>
        <p:spPr bwMode="auto">
          <a:xfrm>
            <a:off x="4501942" y="3482705"/>
            <a:ext cx="111125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extLst/>
        </p:spPr>
        <p:txBody>
          <a:bodyPr>
            <a:spAutoFit/>
          </a:bodyPr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ja-JP" sz="1200" b="0" i="1" u="none" dirty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fr-CH" altLang="ja-JP" sz="1200" b="0" i="1" u="none" dirty="0" err="1">
                <a:solidFill>
                  <a:srgbClr val="C00000"/>
                </a:solidFill>
                <a:latin typeface="Arial" panose="020B0604020202020204" pitchFamily="34" charset="0"/>
              </a:rPr>
              <a:t>Brokering</a:t>
            </a:r>
            <a:r>
              <a:rPr lang="fr-CH" altLang="ja-JP" sz="1200" b="0" i="1" u="none" dirty="0">
                <a:solidFill>
                  <a:srgbClr val="C00000"/>
                </a:solidFill>
                <a:latin typeface="Arial" panose="020B0604020202020204" pitchFamily="34" charset="0"/>
              </a:rPr>
              <a:t> Framework</a:t>
            </a:r>
          </a:p>
        </p:txBody>
      </p:sp>
      <p:pic>
        <p:nvPicPr>
          <p:cNvPr id="93" name="Immagine 9"/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0" t="59428" r="3648" b="25609"/>
          <a:stretch>
            <a:fillRect/>
          </a:stretch>
        </p:blipFill>
        <p:spPr bwMode="auto">
          <a:xfrm rot="19699711" flipH="1">
            <a:off x="5458582" y="1392682"/>
            <a:ext cx="1292711" cy="4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 Box 72"/>
          <p:cNvSpPr txBox="1">
            <a:spLocks noChangeArrowheads="1"/>
          </p:cNvSpPr>
          <p:nvPr/>
        </p:nvSpPr>
        <p:spPr bwMode="auto">
          <a:xfrm>
            <a:off x="4638868" y="1420652"/>
            <a:ext cx="1083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altLang="ja-JP" sz="1200" b="0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GEOSS </a:t>
            </a:r>
            <a:r>
              <a:rPr lang="fr-CH" altLang="ja-JP" sz="1200" b="0" i="1" u="non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Community</a:t>
            </a:r>
            <a:r>
              <a:rPr lang="fr-CH" altLang="ja-JP" sz="1200" b="0" i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r-CH" altLang="ja-JP" sz="1200" b="0" i="1" u="non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Portals</a:t>
            </a:r>
            <a:endParaRPr lang="en-US" altLang="ja-JP" sz="1800" b="0" u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4" name="Text Box 72"/>
          <p:cNvSpPr txBox="1">
            <a:spLocks noChangeArrowheads="1"/>
          </p:cNvSpPr>
          <p:nvPr/>
        </p:nvSpPr>
        <p:spPr bwMode="auto">
          <a:xfrm>
            <a:off x="5006200" y="5395150"/>
            <a:ext cx="138063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fr-CH" altLang="ja-JP" sz="1600" b="1" i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WIS</a:t>
            </a:r>
          </a:p>
          <a:p>
            <a:pPr algn="r">
              <a:defRPr/>
            </a:pPr>
            <a:r>
              <a:rPr lang="fr-CH" altLang="ja-JP" sz="1600" b="1" i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(KMA </a:t>
            </a:r>
            <a:r>
              <a:rPr lang="fr-CH" altLang="ja-JP" sz="1600" b="1" i="1" kern="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node</a:t>
            </a:r>
            <a:r>
              <a:rPr lang="fr-CH" altLang="ja-JP" sz="1600" b="1" i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</a:p>
        </p:txBody>
      </p:sp>
      <p:pic>
        <p:nvPicPr>
          <p:cNvPr id="86" name="Immagine 85"/>
          <p:cNvPicPr>
            <a:picLocks noChangeAspect="1"/>
          </p:cNvPicPr>
          <p:nvPr/>
        </p:nvPicPr>
        <p:blipFill rotWithShape="1">
          <a:blip r:embed="rId36"/>
          <a:srcRect l="20306" r="6018"/>
          <a:stretch/>
        </p:blipFill>
        <p:spPr>
          <a:xfrm>
            <a:off x="6651205" y="5208045"/>
            <a:ext cx="1611954" cy="117528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90" name="Immagine 9"/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0" t="59428" r="3648" b="25609"/>
          <a:stretch>
            <a:fillRect/>
          </a:stretch>
        </p:blipFill>
        <p:spPr bwMode="auto">
          <a:xfrm rot="20725592" flipH="1" flipV="1">
            <a:off x="7327067" y="5816034"/>
            <a:ext cx="1292711" cy="71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27"/>
          <p:cNvGrpSpPr/>
          <p:nvPr/>
        </p:nvGrpSpPr>
        <p:grpSpPr>
          <a:xfrm>
            <a:off x="8162758" y="5444146"/>
            <a:ext cx="774954" cy="714437"/>
            <a:chOff x="8052323" y="5387904"/>
            <a:chExt cx="774954" cy="714437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323" y="5387904"/>
              <a:ext cx="496197" cy="585871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051" y="5516470"/>
              <a:ext cx="488226" cy="585871"/>
            </a:xfrm>
            <a:prstGeom prst="rect">
              <a:avLst/>
            </a:prstGeom>
          </p:spPr>
        </p:pic>
      </p:grpSp>
      <p:sp>
        <p:nvSpPr>
          <p:cNvPr id="95" name="Ovale 94"/>
          <p:cNvSpPr/>
          <p:nvPr/>
        </p:nvSpPr>
        <p:spPr>
          <a:xfrm>
            <a:off x="6049207" y="4997583"/>
            <a:ext cx="2999543" cy="164134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ccia in giù 2"/>
          <p:cNvSpPr>
            <a:spLocks noChangeArrowheads="1"/>
          </p:cNvSpPr>
          <p:nvPr/>
        </p:nvSpPr>
        <p:spPr bwMode="auto">
          <a:xfrm rot="9343306">
            <a:off x="6527527" y="4469860"/>
            <a:ext cx="509587" cy="712788"/>
          </a:xfrm>
          <a:prstGeom prst="downArrow">
            <a:avLst>
              <a:gd name="adj1" fmla="val 50000"/>
              <a:gd name="adj2" fmla="val 4996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1pPr>
            <a:lvl2pPr marL="742950" indent="-28575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2pPr>
            <a:lvl3pPr marL="11430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3pPr>
            <a:lvl4pPr marL="16002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4pPr>
            <a:lvl5pPr marL="2057400" indent="-228600"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panose="020B0604030504040204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493979" y="3999042"/>
            <a:ext cx="1348446" cy="646331"/>
          </a:xfrm>
          <a:prstGeom prst="rect">
            <a:avLst/>
          </a:prstGeom>
          <a:solidFill>
            <a:srgbClr val="03A2D7"/>
          </a:solidFill>
          <a:effectLst>
            <a:softEdge rad="127000"/>
          </a:effectLst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WIS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(DWD node)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1886726" y="3527721"/>
            <a:ext cx="1216871" cy="75952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28" name="Immagine 3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94" y="3111717"/>
            <a:ext cx="202565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sellaDiTesto 38"/>
          <p:cNvSpPr txBox="1"/>
          <p:nvPr/>
        </p:nvSpPr>
        <p:spPr>
          <a:xfrm>
            <a:off x="5031059" y="4373115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GCI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arrotondato 15"/>
          <p:cNvSpPr/>
          <p:nvPr/>
        </p:nvSpPr>
        <p:spPr>
          <a:xfrm>
            <a:off x="106795" y="3449845"/>
            <a:ext cx="8903855" cy="736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files.softicons.com/download/web-icons/vector-stylish-weather-icons-by-bartosz-kaszubowski/png/256x256/cloud.dark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04" y="-1370732"/>
            <a:ext cx="6238071" cy="60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3382" y="119096"/>
            <a:ext cx="1181103" cy="11811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6795" y="322628"/>
            <a:ext cx="120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GEOSS Metadata content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2364939" y="472917"/>
            <a:ext cx="2409825" cy="473463"/>
          </a:xfrm>
          <a:custGeom>
            <a:avLst/>
            <a:gdLst>
              <a:gd name="connsiteX0" fmla="*/ 0 w 2415563"/>
              <a:gd name="connsiteY0" fmla="*/ 14018 h 585518"/>
              <a:gd name="connsiteX1" fmla="*/ 1476375 w 2415563"/>
              <a:gd name="connsiteY1" fmla="*/ 23543 h 585518"/>
              <a:gd name="connsiteX2" fmla="*/ 2276475 w 2415563"/>
              <a:gd name="connsiteY2" fmla="*/ 233093 h 585518"/>
              <a:gd name="connsiteX3" fmla="*/ 2409825 w 2415563"/>
              <a:gd name="connsiteY3" fmla="*/ 585518 h 585518"/>
              <a:gd name="connsiteX0" fmla="*/ 0 w 2410802"/>
              <a:gd name="connsiteY0" fmla="*/ 12206 h 583706"/>
              <a:gd name="connsiteX1" fmla="*/ 1476375 w 2410802"/>
              <a:gd name="connsiteY1" fmla="*/ 21731 h 583706"/>
              <a:gd name="connsiteX2" fmla="*/ 2181225 w 2410802"/>
              <a:gd name="connsiteY2" fmla="*/ 202706 h 583706"/>
              <a:gd name="connsiteX3" fmla="*/ 2409825 w 2410802"/>
              <a:gd name="connsiteY3" fmla="*/ 583706 h 583706"/>
              <a:gd name="connsiteX0" fmla="*/ 0 w 2409825"/>
              <a:gd name="connsiteY0" fmla="*/ 12206 h 583706"/>
              <a:gd name="connsiteX1" fmla="*/ 1476375 w 2409825"/>
              <a:gd name="connsiteY1" fmla="*/ 21731 h 583706"/>
              <a:gd name="connsiteX2" fmla="*/ 2181225 w 2409825"/>
              <a:gd name="connsiteY2" fmla="*/ 202706 h 583706"/>
              <a:gd name="connsiteX3" fmla="*/ 2409825 w 2409825"/>
              <a:gd name="connsiteY3" fmla="*/ 583706 h 583706"/>
              <a:gd name="connsiteX0" fmla="*/ 0 w 2409825"/>
              <a:gd name="connsiteY0" fmla="*/ 7107 h 578607"/>
              <a:gd name="connsiteX1" fmla="*/ 1476375 w 2409825"/>
              <a:gd name="connsiteY1" fmla="*/ 16632 h 578607"/>
              <a:gd name="connsiteX2" fmla="*/ 2209800 w 2409825"/>
              <a:gd name="connsiteY2" fmla="*/ 102357 h 578607"/>
              <a:gd name="connsiteX3" fmla="*/ 2409825 w 2409825"/>
              <a:gd name="connsiteY3" fmla="*/ 578607 h 578607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613233">
                <a:moveTo>
                  <a:pt x="0" y="41733"/>
                </a:moveTo>
                <a:cubicBezTo>
                  <a:pt x="548481" y="28239"/>
                  <a:pt x="1108075" y="-12242"/>
                  <a:pt x="1476375" y="3633"/>
                </a:cubicBezTo>
                <a:cubicBezTo>
                  <a:pt x="1844675" y="19508"/>
                  <a:pt x="2035175" y="25858"/>
                  <a:pt x="2209800" y="136983"/>
                </a:cubicBezTo>
                <a:cubicBezTo>
                  <a:pt x="2384425" y="248108"/>
                  <a:pt x="2401887" y="331452"/>
                  <a:pt x="2409825" y="613233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 11"/>
          <p:cNvSpPr/>
          <p:nvPr/>
        </p:nvSpPr>
        <p:spPr>
          <a:xfrm>
            <a:off x="4776425" y="1133775"/>
            <a:ext cx="45719" cy="2501948"/>
          </a:xfrm>
          <a:custGeom>
            <a:avLst/>
            <a:gdLst>
              <a:gd name="connsiteX0" fmla="*/ 0 w 2415563"/>
              <a:gd name="connsiteY0" fmla="*/ 14018 h 585518"/>
              <a:gd name="connsiteX1" fmla="*/ 1476375 w 2415563"/>
              <a:gd name="connsiteY1" fmla="*/ 23543 h 585518"/>
              <a:gd name="connsiteX2" fmla="*/ 2276475 w 2415563"/>
              <a:gd name="connsiteY2" fmla="*/ 233093 h 585518"/>
              <a:gd name="connsiteX3" fmla="*/ 2409825 w 2415563"/>
              <a:gd name="connsiteY3" fmla="*/ 585518 h 585518"/>
              <a:gd name="connsiteX0" fmla="*/ 0 w 2410802"/>
              <a:gd name="connsiteY0" fmla="*/ 12206 h 583706"/>
              <a:gd name="connsiteX1" fmla="*/ 1476375 w 2410802"/>
              <a:gd name="connsiteY1" fmla="*/ 21731 h 583706"/>
              <a:gd name="connsiteX2" fmla="*/ 2181225 w 2410802"/>
              <a:gd name="connsiteY2" fmla="*/ 202706 h 583706"/>
              <a:gd name="connsiteX3" fmla="*/ 2409825 w 2410802"/>
              <a:gd name="connsiteY3" fmla="*/ 583706 h 583706"/>
              <a:gd name="connsiteX0" fmla="*/ 0 w 2409825"/>
              <a:gd name="connsiteY0" fmla="*/ 12206 h 583706"/>
              <a:gd name="connsiteX1" fmla="*/ 1476375 w 2409825"/>
              <a:gd name="connsiteY1" fmla="*/ 21731 h 583706"/>
              <a:gd name="connsiteX2" fmla="*/ 2181225 w 2409825"/>
              <a:gd name="connsiteY2" fmla="*/ 202706 h 583706"/>
              <a:gd name="connsiteX3" fmla="*/ 2409825 w 2409825"/>
              <a:gd name="connsiteY3" fmla="*/ 583706 h 583706"/>
              <a:gd name="connsiteX0" fmla="*/ 0 w 2409825"/>
              <a:gd name="connsiteY0" fmla="*/ 7107 h 578607"/>
              <a:gd name="connsiteX1" fmla="*/ 1476375 w 2409825"/>
              <a:gd name="connsiteY1" fmla="*/ 16632 h 578607"/>
              <a:gd name="connsiteX2" fmla="*/ 2209800 w 2409825"/>
              <a:gd name="connsiteY2" fmla="*/ 102357 h 578607"/>
              <a:gd name="connsiteX3" fmla="*/ 2409825 w 2409825"/>
              <a:gd name="connsiteY3" fmla="*/ 578607 h 578607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95272 w 2367277"/>
              <a:gd name="connsiteY0" fmla="*/ 120253 h 2482453"/>
              <a:gd name="connsiteX1" fmla="*/ 1571647 w 2367277"/>
              <a:gd name="connsiteY1" fmla="*/ 82153 h 2482453"/>
              <a:gd name="connsiteX2" fmla="*/ 2305072 w 2367277"/>
              <a:gd name="connsiteY2" fmla="*/ 215503 h 2482453"/>
              <a:gd name="connsiteX3" fmla="*/ 22 w 2367277"/>
              <a:gd name="connsiteY3" fmla="*/ 2482453 h 2482453"/>
              <a:gd name="connsiteX0" fmla="*/ 95250 w 1571822"/>
              <a:gd name="connsiteY0" fmla="*/ 206479 h 2568679"/>
              <a:gd name="connsiteX1" fmla="*/ 1571625 w 1571822"/>
              <a:gd name="connsiteY1" fmla="*/ 168379 h 2568679"/>
              <a:gd name="connsiteX2" fmla="*/ 0 w 1571822"/>
              <a:gd name="connsiteY2" fmla="*/ 2568679 h 2568679"/>
              <a:gd name="connsiteX0" fmla="*/ 95250 w 95250"/>
              <a:gd name="connsiteY0" fmla="*/ 0 h 2362200"/>
              <a:gd name="connsiteX1" fmla="*/ 0 w 95250"/>
              <a:gd name="connsiteY1" fmla="*/ 2362200 h 2362200"/>
              <a:gd name="connsiteX0" fmla="*/ 9525 w 9525"/>
              <a:gd name="connsiteY0" fmla="*/ 0 h 2371725"/>
              <a:gd name="connsiteX1" fmla="*/ 0 w 9525"/>
              <a:gd name="connsiteY1" fmla="*/ 2371725 h 2371725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0000"/>
                </a:ln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3258428" y="1598079"/>
            <a:ext cx="3280218" cy="6126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Supplement metadata on Time Stamp (for creation, deletion, update, etc.)</a:t>
            </a:r>
            <a:endParaRPr lang="en-US" sz="14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3258428" y="2302499"/>
            <a:ext cx="3280218" cy="6728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Expose the OAI-PMH extended interface (including optional features, ala WIS) </a:t>
            </a:r>
            <a:endParaRPr lang="en-US" sz="1400" dirty="0"/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4665192" y="3681669"/>
            <a:ext cx="292608" cy="292608"/>
          </a:xfrm>
          <a:prstGeom prst="ellipse">
            <a:avLst/>
          </a:prstGeom>
          <a:solidFill>
            <a:srgbClr val="92B67A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4986739" y="3645016"/>
            <a:ext cx="3765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WIS-OAI-PMH (with optional features)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790093" y="2017543"/>
            <a:ext cx="1064235" cy="460942"/>
          </a:xfrm>
          <a:prstGeom prst="rect">
            <a:avLst/>
          </a:prstGeom>
        </p:spPr>
      </p:pic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584668" y="5744157"/>
            <a:ext cx="2190096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fr-CH" altLang="ja-JP" sz="1600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WIS (</a:t>
            </a:r>
            <a:r>
              <a:rPr lang="fr-CH" altLang="ja-JP" sz="1600" i="1" kern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KMA </a:t>
            </a:r>
            <a:r>
              <a:rPr lang="fr-CH" altLang="ja-JP" sz="1600" i="1" kern="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node</a:t>
            </a:r>
            <a:r>
              <a:rPr lang="fr-CH" altLang="ja-JP" sz="1600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fr-CH" altLang="ja-JP" sz="1600" i="1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harvester</a:t>
            </a:r>
            <a:r>
              <a:rPr lang="fr-CH" altLang="ja-JP" sz="1600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and Portal </a:t>
            </a:r>
            <a:endParaRPr lang="fr-CH" altLang="ja-JP" sz="1600" i="1" kern="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Figura a mano libera 20"/>
          <p:cNvSpPr/>
          <p:nvPr/>
        </p:nvSpPr>
        <p:spPr>
          <a:xfrm flipV="1">
            <a:off x="3956070" y="4026661"/>
            <a:ext cx="890942" cy="1337326"/>
          </a:xfrm>
          <a:custGeom>
            <a:avLst/>
            <a:gdLst>
              <a:gd name="connsiteX0" fmla="*/ 0 w 2415563"/>
              <a:gd name="connsiteY0" fmla="*/ 14018 h 585518"/>
              <a:gd name="connsiteX1" fmla="*/ 1476375 w 2415563"/>
              <a:gd name="connsiteY1" fmla="*/ 23543 h 585518"/>
              <a:gd name="connsiteX2" fmla="*/ 2276475 w 2415563"/>
              <a:gd name="connsiteY2" fmla="*/ 233093 h 585518"/>
              <a:gd name="connsiteX3" fmla="*/ 2409825 w 2415563"/>
              <a:gd name="connsiteY3" fmla="*/ 585518 h 585518"/>
              <a:gd name="connsiteX0" fmla="*/ 0 w 2410802"/>
              <a:gd name="connsiteY0" fmla="*/ 12206 h 583706"/>
              <a:gd name="connsiteX1" fmla="*/ 1476375 w 2410802"/>
              <a:gd name="connsiteY1" fmla="*/ 21731 h 583706"/>
              <a:gd name="connsiteX2" fmla="*/ 2181225 w 2410802"/>
              <a:gd name="connsiteY2" fmla="*/ 202706 h 583706"/>
              <a:gd name="connsiteX3" fmla="*/ 2409825 w 2410802"/>
              <a:gd name="connsiteY3" fmla="*/ 583706 h 583706"/>
              <a:gd name="connsiteX0" fmla="*/ 0 w 2409825"/>
              <a:gd name="connsiteY0" fmla="*/ 12206 h 583706"/>
              <a:gd name="connsiteX1" fmla="*/ 1476375 w 2409825"/>
              <a:gd name="connsiteY1" fmla="*/ 21731 h 583706"/>
              <a:gd name="connsiteX2" fmla="*/ 2181225 w 2409825"/>
              <a:gd name="connsiteY2" fmla="*/ 202706 h 583706"/>
              <a:gd name="connsiteX3" fmla="*/ 2409825 w 2409825"/>
              <a:gd name="connsiteY3" fmla="*/ 583706 h 583706"/>
              <a:gd name="connsiteX0" fmla="*/ 0 w 2409825"/>
              <a:gd name="connsiteY0" fmla="*/ 7107 h 578607"/>
              <a:gd name="connsiteX1" fmla="*/ 1476375 w 2409825"/>
              <a:gd name="connsiteY1" fmla="*/ 16632 h 578607"/>
              <a:gd name="connsiteX2" fmla="*/ 2209800 w 2409825"/>
              <a:gd name="connsiteY2" fmla="*/ 102357 h 578607"/>
              <a:gd name="connsiteX3" fmla="*/ 2409825 w 2409825"/>
              <a:gd name="connsiteY3" fmla="*/ 578607 h 578607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613233">
                <a:moveTo>
                  <a:pt x="0" y="41733"/>
                </a:moveTo>
                <a:cubicBezTo>
                  <a:pt x="548481" y="28239"/>
                  <a:pt x="1108075" y="-12242"/>
                  <a:pt x="1476375" y="3633"/>
                </a:cubicBezTo>
                <a:cubicBezTo>
                  <a:pt x="1844675" y="19508"/>
                  <a:pt x="2035175" y="25858"/>
                  <a:pt x="2209800" y="136983"/>
                </a:cubicBezTo>
                <a:cubicBezTo>
                  <a:pt x="2384425" y="248108"/>
                  <a:pt x="2401887" y="331452"/>
                  <a:pt x="2409825" y="613233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arrotondato 19"/>
          <p:cNvSpPr/>
          <p:nvPr/>
        </p:nvSpPr>
        <p:spPr>
          <a:xfrm>
            <a:off x="3069744" y="4996653"/>
            <a:ext cx="1439483" cy="6464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KMA Harvester</a:t>
            </a:r>
            <a:endParaRPr lang="en-US" sz="1400" dirty="0"/>
          </a:p>
        </p:txBody>
      </p:sp>
      <p:sp>
        <p:nvSpPr>
          <p:cNvPr id="22" name="Figura a mano libera 21"/>
          <p:cNvSpPr/>
          <p:nvPr/>
        </p:nvSpPr>
        <p:spPr>
          <a:xfrm flipV="1">
            <a:off x="2449306" y="5319829"/>
            <a:ext cx="636796" cy="7619"/>
          </a:xfrm>
          <a:custGeom>
            <a:avLst/>
            <a:gdLst>
              <a:gd name="connsiteX0" fmla="*/ 0 w 2415563"/>
              <a:gd name="connsiteY0" fmla="*/ 14018 h 585518"/>
              <a:gd name="connsiteX1" fmla="*/ 1476375 w 2415563"/>
              <a:gd name="connsiteY1" fmla="*/ 23543 h 585518"/>
              <a:gd name="connsiteX2" fmla="*/ 2276475 w 2415563"/>
              <a:gd name="connsiteY2" fmla="*/ 233093 h 585518"/>
              <a:gd name="connsiteX3" fmla="*/ 2409825 w 2415563"/>
              <a:gd name="connsiteY3" fmla="*/ 585518 h 585518"/>
              <a:gd name="connsiteX0" fmla="*/ 0 w 2410802"/>
              <a:gd name="connsiteY0" fmla="*/ 12206 h 583706"/>
              <a:gd name="connsiteX1" fmla="*/ 1476375 w 2410802"/>
              <a:gd name="connsiteY1" fmla="*/ 21731 h 583706"/>
              <a:gd name="connsiteX2" fmla="*/ 2181225 w 2410802"/>
              <a:gd name="connsiteY2" fmla="*/ 202706 h 583706"/>
              <a:gd name="connsiteX3" fmla="*/ 2409825 w 2410802"/>
              <a:gd name="connsiteY3" fmla="*/ 583706 h 583706"/>
              <a:gd name="connsiteX0" fmla="*/ 0 w 2409825"/>
              <a:gd name="connsiteY0" fmla="*/ 12206 h 583706"/>
              <a:gd name="connsiteX1" fmla="*/ 1476375 w 2409825"/>
              <a:gd name="connsiteY1" fmla="*/ 21731 h 583706"/>
              <a:gd name="connsiteX2" fmla="*/ 2181225 w 2409825"/>
              <a:gd name="connsiteY2" fmla="*/ 202706 h 583706"/>
              <a:gd name="connsiteX3" fmla="*/ 2409825 w 2409825"/>
              <a:gd name="connsiteY3" fmla="*/ 583706 h 583706"/>
              <a:gd name="connsiteX0" fmla="*/ 0 w 2409825"/>
              <a:gd name="connsiteY0" fmla="*/ 7107 h 578607"/>
              <a:gd name="connsiteX1" fmla="*/ 1476375 w 2409825"/>
              <a:gd name="connsiteY1" fmla="*/ 16632 h 578607"/>
              <a:gd name="connsiteX2" fmla="*/ 2209800 w 2409825"/>
              <a:gd name="connsiteY2" fmla="*/ 102357 h 578607"/>
              <a:gd name="connsiteX3" fmla="*/ 2409825 w 2409825"/>
              <a:gd name="connsiteY3" fmla="*/ 578607 h 578607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6119429"/>
              <a:gd name="connsiteY0" fmla="*/ 77410 h 609600"/>
              <a:gd name="connsiteX1" fmla="*/ 5185979 w 6119429"/>
              <a:gd name="connsiteY1" fmla="*/ 0 h 609600"/>
              <a:gd name="connsiteX2" fmla="*/ 5919404 w 6119429"/>
              <a:gd name="connsiteY2" fmla="*/ 133350 h 609600"/>
              <a:gd name="connsiteX3" fmla="*/ 6119429 w 6119429"/>
              <a:gd name="connsiteY3" fmla="*/ 609600 h 609600"/>
              <a:gd name="connsiteX0" fmla="*/ 0 w 933450"/>
              <a:gd name="connsiteY0" fmla="*/ 0 h 609600"/>
              <a:gd name="connsiteX1" fmla="*/ 733425 w 933450"/>
              <a:gd name="connsiteY1" fmla="*/ 133350 h 609600"/>
              <a:gd name="connsiteX2" fmla="*/ 933450 w 933450"/>
              <a:gd name="connsiteY2" fmla="*/ 609600 h 609600"/>
              <a:gd name="connsiteX0" fmla="*/ 0 w 6294594"/>
              <a:gd name="connsiteY0" fmla="*/ 0 h 564675"/>
              <a:gd name="connsiteX1" fmla="*/ 5794210 w 6294594"/>
              <a:gd name="connsiteY1" fmla="*/ 88425 h 564675"/>
              <a:gd name="connsiteX2" fmla="*/ 5994235 w 6294594"/>
              <a:gd name="connsiteY2" fmla="*/ 564675 h 564675"/>
              <a:gd name="connsiteX0" fmla="*/ 0 w 5994235"/>
              <a:gd name="connsiteY0" fmla="*/ 0 h 564675"/>
              <a:gd name="connsiteX1" fmla="*/ 5994235 w 5994235"/>
              <a:gd name="connsiteY1" fmla="*/ 564675 h 564675"/>
              <a:gd name="connsiteX0" fmla="*/ 0 w 1351088"/>
              <a:gd name="connsiteY0" fmla="*/ 0 h 14342"/>
              <a:gd name="connsiteX1" fmla="*/ 1351088 w 1351088"/>
              <a:gd name="connsiteY1" fmla="*/ 14342 h 14342"/>
              <a:gd name="connsiteX0" fmla="*/ 0 w 1437069"/>
              <a:gd name="connsiteY0" fmla="*/ 0 h 2390"/>
              <a:gd name="connsiteX1" fmla="*/ 1437069 w 1437069"/>
              <a:gd name="connsiteY1" fmla="*/ 2390 h 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7069" h="2390">
                <a:moveTo>
                  <a:pt x="0" y="0"/>
                </a:moveTo>
                <a:lnTo>
                  <a:pt x="1437069" y="2390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3258428" y="946380"/>
            <a:ext cx="3280218" cy="5619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Transform to WIS compliant ISO 19139 schema</a:t>
            </a:r>
            <a:endParaRPr lang="en-US" sz="140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/>
          <a:srcRect l="20306" r="6018"/>
          <a:stretch/>
        </p:blipFill>
        <p:spPr>
          <a:xfrm>
            <a:off x="283631" y="4649389"/>
            <a:ext cx="2539412" cy="1851504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7" name="CasellaDiTesto 16"/>
          <p:cNvSpPr txBox="1"/>
          <p:nvPr/>
        </p:nvSpPr>
        <p:spPr>
          <a:xfrm>
            <a:off x="186424" y="3594510"/>
            <a:ext cx="273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World Wide Web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298" y="4419324"/>
            <a:ext cx="2463925" cy="2118887"/>
          </a:xfrm>
          <a:prstGeom prst="rect">
            <a:avLst/>
          </a:prstGeom>
        </p:spPr>
      </p:pic>
      <p:sp>
        <p:nvSpPr>
          <p:cNvPr id="26" name="Figura a mano libera 25"/>
          <p:cNvSpPr/>
          <p:nvPr/>
        </p:nvSpPr>
        <p:spPr>
          <a:xfrm flipV="1">
            <a:off x="4512329" y="5470835"/>
            <a:ext cx="2145646" cy="508163"/>
          </a:xfrm>
          <a:custGeom>
            <a:avLst/>
            <a:gdLst>
              <a:gd name="connsiteX0" fmla="*/ 0 w 2415563"/>
              <a:gd name="connsiteY0" fmla="*/ 14018 h 585518"/>
              <a:gd name="connsiteX1" fmla="*/ 1476375 w 2415563"/>
              <a:gd name="connsiteY1" fmla="*/ 23543 h 585518"/>
              <a:gd name="connsiteX2" fmla="*/ 2276475 w 2415563"/>
              <a:gd name="connsiteY2" fmla="*/ 233093 h 585518"/>
              <a:gd name="connsiteX3" fmla="*/ 2409825 w 2415563"/>
              <a:gd name="connsiteY3" fmla="*/ 585518 h 585518"/>
              <a:gd name="connsiteX0" fmla="*/ 0 w 2410802"/>
              <a:gd name="connsiteY0" fmla="*/ 12206 h 583706"/>
              <a:gd name="connsiteX1" fmla="*/ 1476375 w 2410802"/>
              <a:gd name="connsiteY1" fmla="*/ 21731 h 583706"/>
              <a:gd name="connsiteX2" fmla="*/ 2181225 w 2410802"/>
              <a:gd name="connsiteY2" fmla="*/ 202706 h 583706"/>
              <a:gd name="connsiteX3" fmla="*/ 2409825 w 2410802"/>
              <a:gd name="connsiteY3" fmla="*/ 583706 h 583706"/>
              <a:gd name="connsiteX0" fmla="*/ 0 w 2409825"/>
              <a:gd name="connsiteY0" fmla="*/ 12206 h 583706"/>
              <a:gd name="connsiteX1" fmla="*/ 1476375 w 2409825"/>
              <a:gd name="connsiteY1" fmla="*/ 21731 h 583706"/>
              <a:gd name="connsiteX2" fmla="*/ 2181225 w 2409825"/>
              <a:gd name="connsiteY2" fmla="*/ 202706 h 583706"/>
              <a:gd name="connsiteX3" fmla="*/ 2409825 w 2409825"/>
              <a:gd name="connsiteY3" fmla="*/ 583706 h 583706"/>
              <a:gd name="connsiteX0" fmla="*/ 0 w 2409825"/>
              <a:gd name="connsiteY0" fmla="*/ 7107 h 578607"/>
              <a:gd name="connsiteX1" fmla="*/ 1476375 w 2409825"/>
              <a:gd name="connsiteY1" fmla="*/ 16632 h 578607"/>
              <a:gd name="connsiteX2" fmla="*/ 2209800 w 2409825"/>
              <a:gd name="connsiteY2" fmla="*/ 102357 h 578607"/>
              <a:gd name="connsiteX3" fmla="*/ 2409825 w 2409825"/>
              <a:gd name="connsiteY3" fmla="*/ 578607 h 578607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409825"/>
              <a:gd name="connsiteY0" fmla="*/ 41733 h 613233"/>
              <a:gd name="connsiteX1" fmla="*/ 1476375 w 2409825"/>
              <a:gd name="connsiteY1" fmla="*/ 3633 h 613233"/>
              <a:gd name="connsiteX2" fmla="*/ 2209800 w 2409825"/>
              <a:gd name="connsiteY2" fmla="*/ 136983 h 613233"/>
              <a:gd name="connsiteX3" fmla="*/ 2409825 w 2409825"/>
              <a:gd name="connsiteY3" fmla="*/ 613233 h 613233"/>
              <a:gd name="connsiteX0" fmla="*/ 0 w 2787310"/>
              <a:gd name="connsiteY0" fmla="*/ 172044 h 267567"/>
              <a:gd name="connsiteX1" fmla="*/ 1476375 w 2787310"/>
              <a:gd name="connsiteY1" fmla="*/ 133944 h 267567"/>
              <a:gd name="connsiteX2" fmla="*/ 2209800 w 2787310"/>
              <a:gd name="connsiteY2" fmla="*/ 267294 h 267567"/>
              <a:gd name="connsiteX3" fmla="*/ 2787310 w 2787310"/>
              <a:gd name="connsiteY3" fmla="*/ 92756 h 267567"/>
              <a:gd name="connsiteX0" fmla="*/ 0 w 2787310"/>
              <a:gd name="connsiteY0" fmla="*/ 243175 h 243175"/>
              <a:gd name="connsiteX1" fmla="*/ 1476375 w 2787310"/>
              <a:gd name="connsiteY1" fmla="*/ 205075 h 243175"/>
              <a:gd name="connsiteX2" fmla="*/ 2180762 w 2787310"/>
              <a:gd name="connsiteY2" fmla="*/ 54525 h 243175"/>
              <a:gd name="connsiteX3" fmla="*/ 2787310 w 2787310"/>
              <a:gd name="connsiteY3" fmla="*/ 163887 h 243175"/>
              <a:gd name="connsiteX0" fmla="*/ 0 w 2787310"/>
              <a:gd name="connsiteY0" fmla="*/ 243917 h 243917"/>
              <a:gd name="connsiteX1" fmla="*/ 982740 w 2787310"/>
              <a:gd name="connsiteY1" fmla="*/ 218920 h 243917"/>
              <a:gd name="connsiteX2" fmla="*/ 2180762 w 2787310"/>
              <a:gd name="connsiteY2" fmla="*/ 55267 h 243917"/>
              <a:gd name="connsiteX3" fmla="*/ 2787310 w 2787310"/>
              <a:gd name="connsiteY3" fmla="*/ 164629 h 243917"/>
              <a:gd name="connsiteX0" fmla="*/ 0 w 2787310"/>
              <a:gd name="connsiteY0" fmla="*/ 247811 h 247811"/>
              <a:gd name="connsiteX1" fmla="*/ 982740 w 2787310"/>
              <a:gd name="connsiteY1" fmla="*/ 222814 h 247811"/>
              <a:gd name="connsiteX2" fmla="*/ 1977501 w 2787310"/>
              <a:gd name="connsiteY2" fmla="*/ 50426 h 247811"/>
              <a:gd name="connsiteX3" fmla="*/ 2787310 w 2787310"/>
              <a:gd name="connsiteY3" fmla="*/ 168523 h 247811"/>
              <a:gd name="connsiteX0" fmla="*/ 0 w 2917978"/>
              <a:gd name="connsiteY0" fmla="*/ 290808 h 290808"/>
              <a:gd name="connsiteX1" fmla="*/ 982740 w 2917978"/>
              <a:gd name="connsiteY1" fmla="*/ 265811 h 290808"/>
              <a:gd name="connsiteX2" fmla="*/ 1977501 w 2917978"/>
              <a:gd name="connsiteY2" fmla="*/ 93423 h 290808"/>
              <a:gd name="connsiteX3" fmla="*/ 2917978 w 2917978"/>
              <a:gd name="connsiteY3" fmla="*/ 146004 h 290808"/>
              <a:gd name="connsiteX0" fmla="*/ 0 w 2917978"/>
              <a:gd name="connsiteY0" fmla="*/ 217497 h 217497"/>
              <a:gd name="connsiteX1" fmla="*/ 982740 w 2917978"/>
              <a:gd name="connsiteY1" fmla="*/ 192500 h 217497"/>
              <a:gd name="connsiteX2" fmla="*/ 1977501 w 2917978"/>
              <a:gd name="connsiteY2" fmla="*/ 20112 h 217497"/>
              <a:gd name="connsiteX3" fmla="*/ 2917978 w 2917978"/>
              <a:gd name="connsiteY3" fmla="*/ 72693 h 217497"/>
              <a:gd name="connsiteX0" fmla="*/ 0 w 2917978"/>
              <a:gd name="connsiteY0" fmla="*/ 207284 h 207284"/>
              <a:gd name="connsiteX1" fmla="*/ 982740 w 2917978"/>
              <a:gd name="connsiteY1" fmla="*/ 182287 h 207284"/>
              <a:gd name="connsiteX2" fmla="*/ 1977501 w 2917978"/>
              <a:gd name="connsiteY2" fmla="*/ 9899 h 207284"/>
              <a:gd name="connsiteX3" fmla="*/ 2917978 w 2917978"/>
              <a:gd name="connsiteY3" fmla="*/ 62480 h 207284"/>
              <a:gd name="connsiteX0" fmla="*/ 0 w 2917978"/>
              <a:gd name="connsiteY0" fmla="*/ 220029 h 220029"/>
              <a:gd name="connsiteX1" fmla="*/ 982740 w 2917978"/>
              <a:gd name="connsiteY1" fmla="*/ 195032 h 220029"/>
              <a:gd name="connsiteX2" fmla="*/ 1822058 w 2917978"/>
              <a:gd name="connsiteY2" fmla="*/ 806 h 220029"/>
              <a:gd name="connsiteX3" fmla="*/ 2917978 w 2917978"/>
              <a:gd name="connsiteY3" fmla="*/ 75225 h 220029"/>
              <a:gd name="connsiteX0" fmla="*/ 0 w 2917978"/>
              <a:gd name="connsiteY0" fmla="*/ 231649 h 231649"/>
              <a:gd name="connsiteX1" fmla="*/ 982740 w 2917978"/>
              <a:gd name="connsiteY1" fmla="*/ 206652 h 231649"/>
              <a:gd name="connsiteX2" fmla="*/ 1822058 w 2917978"/>
              <a:gd name="connsiteY2" fmla="*/ 12426 h 231649"/>
              <a:gd name="connsiteX3" fmla="*/ 2917978 w 2917978"/>
              <a:gd name="connsiteY3" fmla="*/ 86845 h 231649"/>
              <a:gd name="connsiteX0" fmla="*/ 0 w 2917978"/>
              <a:gd name="connsiteY0" fmla="*/ 222586 h 222586"/>
              <a:gd name="connsiteX1" fmla="*/ 982740 w 2917978"/>
              <a:gd name="connsiteY1" fmla="*/ 197589 h 222586"/>
              <a:gd name="connsiteX2" fmla="*/ 1822058 w 2917978"/>
              <a:gd name="connsiteY2" fmla="*/ 3363 h 222586"/>
              <a:gd name="connsiteX3" fmla="*/ 2917978 w 2917978"/>
              <a:gd name="connsiteY3" fmla="*/ 77782 h 222586"/>
              <a:gd name="connsiteX0" fmla="*/ 0 w 2917978"/>
              <a:gd name="connsiteY0" fmla="*/ 222436 h 222436"/>
              <a:gd name="connsiteX1" fmla="*/ 982740 w 2917978"/>
              <a:gd name="connsiteY1" fmla="*/ 197439 h 222436"/>
              <a:gd name="connsiteX2" fmla="*/ 1822058 w 2917978"/>
              <a:gd name="connsiteY2" fmla="*/ 3213 h 222436"/>
              <a:gd name="connsiteX3" fmla="*/ 2917978 w 2917978"/>
              <a:gd name="connsiteY3" fmla="*/ 77632 h 222436"/>
              <a:gd name="connsiteX0" fmla="*/ 0 w 2917978"/>
              <a:gd name="connsiteY0" fmla="*/ 221354 h 221354"/>
              <a:gd name="connsiteX1" fmla="*/ 982740 w 2917978"/>
              <a:gd name="connsiteY1" fmla="*/ 196357 h 221354"/>
              <a:gd name="connsiteX2" fmla="*/ 1822058 w 2917978"/>
              <a:gd name="connsiteY2" fmla="*/ 2131 h 221354"/>
              <a:gd name="connsiteX3" fmla="*/ 2917978 w 2917978"/>
              <a:gd name="connsiteY3" fmla="*/ 76550 h 221354"/>
              <a:gd name="connsiteX0" fmla="*/ 0 w 2917978"/>
              <a:gd name="connsiteY0" fmla="*/ 221354 h 221354"/>
              <a:gd name="connsiteX1" fmla="*/ 982740 w 2917978"/>
              <a:gd name="connsiteY1" fmla="*/ 196357 h 221354"/>
              <a:gd name="connsiteX2" fmla="*/ 1822058 w 2917978"/>
              <a:gd name="connsiteY2" fmla="*/ 2131 h 221354"/>
              <a:gd name="connsiteX3" fmla="*/ 2917978 w 2917978"/>
              <a:gd name="connsiteY3" fmla="*/ 76550 h 221354"/>
              <a:gd name="connsiteX0" fmla="*/ 0 w 2917978"/>
              <a:gd name="connsiteY0" fmla="*/ 221354 h 221354"/>
              <a:gd name="connsiteX1" fmla="*/ 982740 w 2917978"/>
              <a:gd name="connsiteY1" fmla="*/ 196357 h 221354"/>
              <a:gd name="connsiteX2" fmla="*/ 1822058 w 2917978"/>
              <a:gd name="connsiteY2" fmla="*/ 2131 h 221354"/>
              <a:gd name="connsiteX3" fmla="*/ 2917978 w 2917978"/>
              <a:gd name="connsiteY3" fmla="*/ 76550 h 221354"/>
              <a:gd name="connsiteX0" fmla="*/ 0 w 2917978"/>
              <a:gd name="connsiteY0" fmla="*/ 221354 h 224784"/>
              <a:gd name="connsiteX1" fmla="*/ 982740 w 2917978"/>
              <a:gd name="connsiteY1" fmla="*/ 196357 h 224784"/>
              <a:gd name="connsiteX2" fmla="*/ 1822058 w 2917978"/>
              <a:gd name="connsiteY2" fmla="*/ 2131 h 224784"/>
              <a:gd name="connsiteX3" fmla="*/ 2917978 w 2917978"/>
              <a:gd name="connsiteY3" fmla="*/ 76550 h 224784"/>
              <a:gd name="connsiteX0" fmla="*/ 0 w 2917978"/>
              <a:gd name="connsiteY0" fmla="*/ 221354 h 228557"/>
              <a:gd name="connsiteX1" fmla="*/ 982740 w 2917978"/>
              <a:gd name="connsiteY1" fmla="*/ 196357 h 228557"/>
              <a:gd name="connsiteX2" fmla="*/ 1822058 w 2917978"/>
              <a:gd name="connsiteY2" fmla="*/ 2131 h 228557"/>
              <a:gd name="connsiteX3" fmla="*/ 2917978 w 2917978"/>
              <a:gd name="connsiteY3" fmla="*/ 76550 h 228557"/>
              <a:gd name="connsiteX0" fmla="*/ 0 w 2917978"/>
              <a:gd name="connsiteY0" fmla="*/ 221354 h 235131"/>
              <a:gd name="connsiteX1" fmla="*/ 982740 w 2917978"/>
              <a:gd name="connsiteY1" fmla="*/ 196357 h 235131"/>
              <a:gd name="connsiteX2" fmla="*/ 1822058 w 2917978"/>
              <a:gd name="connsiteY2" fmla="*/ 2131 h 235131"/>
              <a:gd name="connsiteX3" fmla="*/ 2917978 w 2917978"/>
              <a:gd name="connsiteY3" fmla="*/ 76550 h 235131"/>
              <a:gd name="connsiteX0" fmla="*/ 0 w 2917978"/>
              <a:gd name="connsiteY0" fmla="*/ 219242 h 233019"/>
              <a:gd name="connsiteX1" fmla="*/ 982740 w 2917978"/>
              <a:gd name="connsiteY1" fmla="*/ 194245 h 233019"/>
              <a:gd name="connsiteX2" fmla="*/ 1822058 w 2917978"/>
              <a:gd name="connsiteY2" fmla="*/ 19 h 233019"/>
              <a:gd name="connsiteX3" fmla="*/ 2917978 w 2917978"/>
              <a:gd name="connsiteY3" fmla="*/ 74438 h 23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978" h="233019">
                <a:moveTo>
                  <a:pt x="0" y="219242"/>
                </a:moveTo>
                <a:cubicBezTo>
                  <a:pt x="340534" y="232749"/>
                  <a:pt x="616299" y="250621"/>
                  <a:pt x="982740" y="194245"/>
                </a:cubicBezTo>
                <a:cubicBezTo>
                  <a:pt x="1349181" y="137869"/>
                  <a:pt x="1149772" y="-1852"/>
                  <a:pt x="1822058" y="19"/>
                </a:cubicBezTo>
                <a:cubicBezTo>
                  <a:pt x="2494344" y="1890"/>
                  <a:pt x="2378944" y="59087"/>
                  <a:pt x="2917978" y="74438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05" y="565890"/>
            <a:ext cx="1777211" cy="3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697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Interoperability agreements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628649" y="1476376"/>
            <a:ext cx="8239125" cy="51244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WIS (KMA node) </a:t>
            </a:r>
            <a:r>
              <a:rPr lang="en-US" sz="2000" dirty="0" smtClean="0"/>
              <a:t>interoperability with the DAB is achieved by means of the OAI-PMH </a:t>
            </a:r>
            <a:r>
              <a:rPr lang="en-US" sz="2000" dirty="0" smtClean="0"/>
              <a:t>interface</a:t>
            </a:r>
            <a:endParaRPr lang="en-US" sz="2000" dirty="0" smtClean="0"/>
          </a:p>
          <a:p>
            <a:pPr marL="800100" lvl="1" indent="-342900"/>
            <a:r>
              <a:rPr lang="en-US" sz="1800" dirty="0" smtClean="0"/>
              <a:t>DAB </a:t>
            </a:r>
            <a:r>
              <a:rPr lang="en-US" sz="1800" dirty="0" smtClean="0"/>
              <a:t>implements OAI-PMH </a:t>
            </a:r>
            <a:r>
              <a:rPr lang="en-US" sz="1800" dirty="0" smtClean="0"/>
              <a:t>Version </a:t>
            </a:r>
            <a:r>
              <a:rPr lang="en-US" sz="1800" dirty="0" smtClean="0"/>
              <a:t>2.0 </a:t>
            </a:r>
            <a:r>
              <a:rPr lang="en-US" sz="1800" dirty="0" smtClean="0"/>
              <a:t>including </a:t>
            </a:r>
            <a:r>
              <a:rPr lang="en-US" sz="1800" dirty="0" smtClean="0"/>
              <a:t>support to optional features such as “deleted records” and “set”</a:t>
            </a:r>
          </a:p>
          <a:p>
            <a:pPr marL="800100" lvl="1" indent="-342900"/>
            <a:endParaRPr lang="en-US" sz="1600" dirty="0" smtClean="0"/>
          </a:p>
          <a:p>
            <a:pPr marL="342900" indent="-342900"/>
            <a:r>
              <a:rPr lang="en-US" sz="2000" dirty="0" smtClean="0"/>
              <a:t>DAB </a:t>
            </a:r>
            <a:r>
              <a:rPr lang="en-US" sz="2000" dirty="0" smtClean="0"/>
              <a:t>exposes through the extended OAI-PMH interface (called </a:t>
            </a:r>
            <a:r>
              <a:rPr lang="en-US" sz="2000" i="1" dirty="0" smtClean="0"/>
              <a:t>WIS-OAI-PMH</a:t>
            </a:r>
            <a:r>
              <a:rPr lang="en-US" sz="2000" dirty="0" smtClean="0"/>
              <a:t> </a:t>
            </a:r>
            <a:r>
              <a:rPr lang="en-US" sz="2000" dirty="0"/>
              <a:t>by the DAB</a:t>
            </a:r>
            <a:r>
              <a:rPr lang="en-US" sz="2000" dirty="0" smtClean="0"/>
              <a:t>) only those </a:t>
            </a:r>
            <a:r>
              <a:rPr lang="en-US" sz="2000" dirty="0" smtClean="0"/>
              <a:t>records </a:t>
            </a:r>
            <a:r>
              <a:rPr lang="en-US" sz="2000" dirty="0" smtClean="0"/>
              <a:t>that are </a:t>
            </a:r>
            <a:r>
              <a:rPr lang="en-US" sz="2000" dirty="0" smtClean="0"/>
              <a:t>compliant with the </a:t>
            </a:r>
            <a:r>
              <a:rPr lang="en-US" sz="2000" i="1" dirty="0" smtClean="0"/>
              <a:t>WIS ISO </a:t>
            </a:r>
            <a:r>
              <a:rPr lang="en-US" sz="2000" i="1" dirty="0" smtClean="0"/>
              <a:t>19139 </a:t>
            </a:r>
            <a:r>
              <a:rPr lang="en-US" sz="2000" i="1" dirty="0" smtClean="0"/>
              <a:t>profile </a:t>
            </a:r>
            <a:r>
              <a:rPr lang="en-US" sz="2000" dirty="0" smtClean="0"/>
              <a:t>–using the validator provided by the DWD</a:t>
            </a:r>
            <a:endParaRPr lang="en-US" sz="2000" dirty="0" smtClean="0"/>
          </a:p>
          <a:p>
            <a:pPr marL="800100" lvl="1" indent="-342900"/>
            <a:endParaRPr lang="en-US" sz="1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KMA </a:t>
            </a:r>
            <a:r>
              <a:rPr lang="en-US" sz="2000" dirty="0" smtClean="0"/>
              <a:t>node periodically </a:t>
            </a:r>
            <a:r>
              <a:rPr lang="en-US" sz="2000" dirty="0" smtClean="0"/>
              <a:t>harvests the </a:t>
            </a:r>
            <a:r>
              <a:rPr lang="en-US" sz="2000" dirty="0" smtClean="0"/>
              <a:t>GEOSS metadata content through </a:t>
            </a:r>
            <a:r>
              <a:rPr lang="en-US" sz="2000" dirty="0" smtClean="0"/>
              <a:t>the </a:t>
            </a:r>
            <a:r>
              <a:rPr lang="en-US" sz="2000" dirty="0" smtClean="0"/>
              <a:t>DAB WIS-OAI-PMH interface.</a:t>
            </a:r>
          </a:p>
          <a:p>
            <a:pPr marL="800100" lvl="1" indent="-342900"/>
            <a:r>
              <a:rPr lang="en-US" sz="1600" dirty="0" smtClean="0"/>
              <a:t>The use of </a:t>
            </a:r>
            <a:r>
              <a:rPr lang="en-US" sz="1600" dirty="0" smtClean="0"/>
              <a:t>the “selective harvesting” </a:t>
            </a:r>
            <a:r>
              <a:rPr lang="en-US" sz="1600" dirty="0" smtClean="0"/>
              <a:t>feature (which </a:t>
            </a:r>
            <a:r>
              <a:rPr lang="en-US" sz="1600" dirty="0" smtClean="0"/>
              <a:t>allows to retrieve only updated </a:t>
            </a:r>
            <a:r>
              <a:rPr lang="en-US" sz="1600" dirty="0" smtClean="0"/>
              <a:t>records) is recommended</a:t>
            </a:r>
          </a:p>
          <a:p>
            <a:pPr marL="800100" lvl="1" indent="-342900"/>
            <a:endParaRPr lang="en-US" sz="1600" dirty="0" smtClean="0"/>
          </a:p>
          <a:p>
            <a:pPr marL="342900" indent="-342900"/>
            <a:r>
              <a:rPr lang="en-US" sz="2000" dirty="0"/>
              <a:t>DAB instance</a:t>
            </a:r>
            <a:r>
              <a:rPr lang="en-GB" sz="2000" dirty="0"/>
              <a:t> runs on the EC2 cloud </a:t>
            </a:r>
            <a:r>
              <a:rPr lang="en-GB" sz="2000" dirty="0" smtClean="0"/>
              <a:t>of </a:t>
            </a:r>
            <a:r>
              <a:rPr lang="en-GB" sz="2000" dirty="0"/>
              <a:t>Amazon Web Services (AWS), providing the necessary scalability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0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5609B1-8C7D-4DBB-844C-F068EE36FBE6}"/>
</file>

<file path=customXml/itemProps2.xml><?xml version="1.0" encoding="utf-8"?>
<ds:datastoreItem xmlns:ds="http://schemas.openxmlformats.org/officeDocument/2006/customXml" ds:itemID="{E8656CFF-C4A6-4BF9-955A-D252181D984D}"/>
</file>

<file path=customXml/itemProps3.xml><?xml version="1.0" encoding="utf-8"?>
<ds:datastoreItem xmlns:ds="http://schemas.openxmlformats.org/officeDocument/2006/customXml" ds:itemID="{D0F0815D-DDE1-463C-A6B5-F5D6663CB6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230</Words>
  <Application>Microsoft Office PowerPoint</Application>
  <PresentationFormat>Presentazione su schermo (4:3)</PresentationFormat>
  <Paragraphs>38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ＭＳ Ｐゴシック</vt:lpstr>
      <vt:lpstr>ＭＳ Ｐゴシック</vt:lpstr>
      <vt:lpstr>Tahoma</vt:lpstr>
      <vt:lpstr>Trebuchet MS</vt:lpstr>
      <vt:lpstr>Wingdings</vt:lpstr>
      <vt:lpstr>Tema di Office</vt:lpstr>
      <vt:lpstr>WIS and GCI/GEOSS interoperability project</vt:lpstr>
      <vt:lpstr>Presentazione standard di PowerPoint</vt:lpstr>
      <vt:lpstr>Presentazione standard di PowerPoint</vt:lpstr>
      <vt:lpstr>Interoperability agreements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Papeschi</dc:creator>
  <cp:lastModifiedBy>Stefano</cp:lastModifiedBy>
  <cp:revision>42</cp:revision>
  <dcterms:created xsi:type="dcterms:W3CDTF">2015-10-02T14:12:03Z</dcterms:created>
  <dcterms:modified xsi:type="dcterms:W3CDTF">2015-10-03T09:27:33Z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